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303" r:id="rId3"/>
    <p:sldId id="296" r:id="rId4"/>
    <p:sldId id="261" r:id="rId5"/>
    <p:sldId id="297" r:id="rId6"/>
    <p:sldId id="293" r:id="rId7"/>
    <p:sldId id="302" r:id="rId8"/>
    <p:sldId id="304" r:id="rId9"/>
    <p:sldId id="305" r:id="rId10"/>
    <p:sldId id="306" r:id="rId11"/>
    <p:sldId id="259" r:id="rId12"/>
    <p:sldId id="260" r:id="rId13"/>
    <p:sldId id="262" r:id="rId14"/>
    <p:sldId id="258" r:id="rId15"/>
    <p:sldId id="307" r:id="rId16"/>
    <p:sldId id="308" r:id="rId17"/>
    <p:sldId id="271" r:id="rId18"/>
    <p:sldId id="295" r:id="rId19"/>
    <p:sldId id="309" r:id="rId20"/>
    <p:sldId id="265" r:id="rId21"/>
    <p:sldId id="266" r:id="rId22"/>
    <p:sldId id="310" r:id="rId23"/>
    <p:sldId id="284" r:id="rId24"/>
    <p:sldId id="272" r:id="rId25"/>
    <p:sldId id="285" r:id="rId26"/>
    <p:sldId id="273" r:id="rId27"/>
    <p:sldId id="311" r:id="rId28"/>
    <p:sldId id="312" r:id="rId29"/>
    <p:sldId id="313" r:id="rId30"/>
    <p:sldId id="274" r:id="rId31"/>
    <p:sldId id="269" r:id="rId32"/>
    <p:sldId id="292" r:id="rId33"/>
    <p:sldId id="314" r:id="rId34"/>
    <p:sldId id="291" r:id="rId35"/>
    <p:sldId id="287" r:id="rId36"/>
    <p:sldId id="289" r:id="rId37"/>
    <p:sldId id="277" r:id="rId38"/>
    <p:sldId id="290" r:id="rId39"/>
    <p:sldId id="279"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33" autoAdjust="0"/>
    <p:restoredTop sz="94600"/>
  </p:normalViewPr>
  <p:slideViewPr>
    <p:cSldViewPr>
      <p:cViewPr varScale="1">
        <p:scale>
          <a:sx n="63" d="100"/>
          <a:sy n="63" d="100"/>
        </p:scale>
        <p:origin x="-120" y="-10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22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22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22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80A9EA0-C244-431D-AED2-893B42BCF44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50EDFF-B6DB-4083-973D-ED200631942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D064688-7161-4B66-A867-DDBC6A569791}" type="slidenum">
              <a:rPr lang="en-US" smtClean="0"/>
              <a:pPr/>
              <a:t>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47E8B5C-84C5-4606-BA81-F2B4D3B63E35}" type="slidenum">
              <a:rPr lang="en-US" smtClean="0"/>
              <a:pPr/>
              <a:t>17</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854D774-4C31-4A47-9B3C-BDA405B87D3B}" type="slidenum">
              <a:rPr lang="en-US" smtClean="0"/>
              <a:pPr/>
              <a:t>18</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828FDE1-6B09-4767-AB3C-F8E1C4AB62BC}" type="slidenum">
              <a:rPr lang="en-US" smtClean="0"/>
              <a:pPr/>
              <a:t>20</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456A3F11-528F-4668-B9AD-99DD6E3BF318}" type="slidenum">
              <a:rPr lang="en-US" smtClean="0"/>
              <a:pPr/>
              <a:t>21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21D0652-8A56-4B59-8072-1489962C6BC5}" type="slidenum">
              <a:rPr lang="en-US" smtClean="0"/>
              <a:pPr/>
              <a:t>23</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3636C25-B0CB-4DAA-B953-71F76D408AB5}" type="slidenum">
              <a:rPr lang="en-US" smtClean="0"/>
              <a:pPr/>
              <a:t>24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0AFCA14-7EF7-4E3D-BCDC-C3423DAEAC24}" type="slidenum">
              <a:rPr lang="en-US" smtClean="0"/>
              <a:pPr/>
              <a:t>25</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69A71A7-879C-4F87-9791-96F6147C8F6B}" type="slidenum">
              <a:rPr lang="en-US" smtClean="0"/>
              <a:pPr/>
              <a:t>26</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702FC3B-0C40-4BCD-BAD9-D4EA48036B69}" type="slidenum">
              <a:rPr lang="en-US" smtClean="0"/>
              <a:pPr/>
              <a:t>29</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5662711-4B7F-463F-9090-3BEC68F45FAE}" type="slidenum">
              <a:rPr lang="en-US" smtClean="0"/>
              <a:pPr/>
              <a:t>30</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0D79781-3A7F-4116-95E1-DA9FF4999C51}" type="slidenum">
              <a:rPr lang="en-US" smtClean="0"/>
              <a:pPr/>
              <a:t>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090F4CE8-1CF7-4D3E-A7F2-5660A7D03550}" type="slidenum">
              <a:rPr lang="en-US" smtClean="0"/>
              <a:pPr/>
              <a:t>31</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86E30FE-2CC0-458D-A386-A1A8DCFB3824}" type="slidenum">
              <a:rPr lang="en-US" smtClean="0"/>
              <a:pPr/>
              <a:t>32</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86E30FE-2CC0-458D-A386-A1A8DCFB3824}" type="slidenum">
              <a:rPr lang="en-US" smtClean="0"/>
              <a:pPr/>
              <a:t>33</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5479C4D-544C-4935-B2C8-2C8EE4CD7CE5}" type="slidenum">
              <a:rPr lang="en-US" smtClean="0"/>
              <a:pPr/>
              <a:t>34</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4D4A6439-60EC-4111-9C22-E3AA0F3F3398}" type="slidenum">
              <a:rPr lang="en-US" smtClean="0"/>
              <a:pPr/>
              <a:t>35</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564016B6-6F71-4212-8E5E-BF0615C10047}" type="slidenum">
              <a:rPr lang="en-US" smtClean="0"/>
              <a:pPr/>
              <a:t>36</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8AF2E24-32CB-4162-92C5-FE6B37D0F9D9}" type="slidenum">
              <a:rPr lang="en-US" smtClean="0"/>
              <a:pPr/>
              <a:t>37</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D2E5E84-9FBE-40F8-AD4B-E6CB500BF99A}" type="slidenum">
              <a:rPr lang="en-US" smtClean="0"/>
              <a:pPr/>
              <a:t>38</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C5889A5-7F85-4A38-94BA-4206810947C0}" type="slidenum">
              <a:rPr lang="en-US" smtClean="0"/>
              <a:pPr/>
              <a:t>39</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BD1E6F2-27BB-41D9-94CB-BDB73059229C}" type="slidenum">
              <a:rPr lang="en-US" smtClean="0"/>
              <a:pPr/>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45F70D6-514C-46F8-9C3B-15B0039EC975}" type="slidenum">
              <a:rPr lang="en-US" smtClean="0"/>
              <a:pPr/>
              <a:t>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C982A14-219B-4DD2-B687-259C00F80F31}" type="slidenum">
              <a:rPr lang="en-US" smtClean="0"/>
              <a:pPr/>
              <a:t>6</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C485CE8-330D-42C2-82F3-47E42E9EA9DF}" type="slidenum">
              <a:rPr lang="en-US" smtClean="0"/>
              <a:pPr/>
              <a:t>11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E002829-7829-4A6B-9048-2E5FB7759058}" type="slidenum">
              <a:rPr lang="en-US" smtClean="0"/>
              <a:pPr/>
              <a:t>12</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23CD425-4BA3-4B20-858E-6D793CF7C3DE}" type="slidenum">
              <a:rPr lang="en-US" smtClean="0"/>
              <a:pPr/>
              <a:t>13</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DFE9A3B-F00E-4AE9-81E9-DE36305712ED}" type="slidenum">
              <a:rPr lang="en-US" smtClean="0"/>
              <a:pPr/>
              <a:t>14</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60ED93-01E2-4D0E-B8B2-FFB7951152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0BDAA1-A58A-4B15-8E5A-857EE9D573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8C2FDB-10BA-4B6F-A106-1A9D34496EA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00EB2B-D899-428F-B0F8-EF8983B1E0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9D407C-4681-4C97-8147-9A3DBA9139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8FEE55-88E3-4939-8AE7-9CA67CF6062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ADCF44-20E3-4C6F-8680-981F27383B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FD2378-BD72-474E-B84B-57359834DD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81E718-2DB2-4B57-A963-22F1D808656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E41FDE6-A64D-49C5-870C-C07D0DA9C1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8E89297-290E-4F4F-8E05-6553B01AD2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83EDAB-A6A1-432E-8355-24EDEC94E9B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A26E82-80ED-4C35-812E-FCE7E924A8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31C25BA-E9A7-44B9-9BF0-3B57902D3B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Quantitative Composition of Compounds</a:t>
            </a:r>
          </a:p>
        </p:txBody>
      </p:sp>
      <p:sp>
        <p:nvSpPr>
          <p:cNvPr id="2051" name="Rectangle 3"/>
          <p:cNvSpPr>
            <a:spLocks noGrp="1" noChangeArrowheads="1"/>
          </p:cNvSpPr>
          <p:nvPr>
            <p:ph type="subTitle" idx="1"/>
          </p:nvPr>
        </p:nvSpPr>
        <p:spPr>
          <a:xfrm>
            <a:off x="1371600" y="3886200"/>
            <a:ext cx="6400800" cy="762000"/>
          </a:xfrm>
        </p:spPr>
        <p:txBody>
          <a:bodyPr/>
          <a:lstStyle/>
          <a:p>
            <a:pPr eaLnBrk="1" hangingPunct="1"/>
            <a:r>
              <a:rPr lang="en-US" smtClean="0"/>
              <a:t>Chapter 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381000"/>
            <a:ext cx="8229600" cy="6096000"/>
          </a:xfrm>
        </p:spPr>
        <p:txBody>
          <a:bodyPr/>
          <a:lstStyle/>
          <a:p>
            <a:pPr eaLnBrk="1" hangingPunct="1"/>
            <a:r>
              <a:rPr lang="en-US" sz="2800" smtClean="0"/>
              <a:t>Helium (He) is a valuable gas used in industry, low temperature research, deep sea diving, and balloons.  How many moles of He are in 6.46 g of He?</a:t>
            </a:r>
          </a:p>
          <a:p>
            <a:pPr eaLnBrk="1" hangingPunct="1"/>
            <a:endParaRPr lang="en-US" sz="2800" smtClean="0"/>
          </a:p>
          <a:p>
            <a:pPr eaLnBrk="1" hangingPunct="1"/>
            <a:r>
              <a:rPr lang="en-US" sz="2800" smtClean="0"/>
              <a:t>Zinc (Zn) is a silvery metal that is used to form brass (with copper) and to plate iron to prevent corrosion.  How many grams of Zn are there in 0.356 mol of Zn?</a:t>
            </a:r>
          </a:p>
          <a:p>
            <a:pPr eaLnBrk="1" hangingPunct="1"/>
            <a:endParaRPr lang="en-US" sz="2800" smtClean="0"/>
          </a:p>
          <a:p>
            <a:pPr eaLnBrk="1" hangingPunct="1"/>
            <a:r>
              <a:rPr lang="en-US" sz="2800" smtClean="0"/>
              <a:t>Silver (Ag) is a precious metal used mainly in jewelry.  What is the mass of one silver atom?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sz="half" idx="1"/>
          </p:nvPr>
        </p:nvSpPr>
        <p:spPr>
          <a:xfrm>
            <a:off x="762000" y="533400"/>
            <a:ext cx="7467600" cy="4267200"/>
          </a:xfrm>
        </p:spPr>
        <p:txBody>
          <a:bodyPr/>
          <a:lstStyle/>
          <a:p>
            <a:pPr eaLnBrk="1" hangingPunct="1"/>
            <a:r>
              <a:rPr lang="en-US" smtClean="0"/>
              <a:t>Atomic mass – mass of an element</a:t>
            </a:r>
          </a:p>
          <a:p>
            <a:pPr eaLnBrk="1" hangingPunct="1"/>
            <a:endParaRPr lang="en-US" smtClean="0"/>
          </a:p>
          <a:p>
            <a:pPr eaLnBrk="1" hangingPunct="1"/>
            <a:r>
              <a:rPr lang="en-US" smtClean="0"/>
              <a:t>Molar mass – mass of a compound</a:t>
            </a:r>
          </a:p>
          <a:p>
            <a:pPr lvl="1" eaLnBrk="1" hangingPunct="1">
              <a:buFontTx/>
              <a:buNone/>
            </a:pPr>
            <a:r>
              <a:rPr lang="en-US" smtClean="0"/>
              <a:t>= </a:t>
            </a:r>
            <a:r>
              <a:rPr lang="el-GR" smtClean="0">
                <a:cs typeface="Arial" charset="0"/>
              </a:rPr>
              <a:t>Σ</a:t>
            </a:r>
            <a:r>
              <a:rPr lang="en-US" smtClean="0">
                <a:cs typeface="Arial" charset="0"/>
              </a:rPr>
              <a:t> </a:t>
            </a:r>
            <a:r>
              <a:rPr lang="en-US" sz="2400" smtClean="0"/>
              <a:t>atomic masses of constituent elements</a:t>
            </a:r>
            <a:endParaRPr lang="en-US" smtClean="0"/>
          </a:p>
          <a:p>
            <a:pPr eaLnBrk="1" hangingPunct="1">
              <a:buFontTx/>
              <a:buNone/>
            </a:pPr>
            <a:r>
              <a:rPr lang="en-US" smtClean="0"/>
              <a:t>	</a:t>
            </a:r>
          </a:p>
          <a:p>
            <a:pPr lvl="2" eaLnBrk="1" hangingPunct="1">
              <a:buFontTx/>
              <a:buNone/>
            </a:pPr>
            <a:r>
              <a:rPr lang="en-US" smtClean="0"/>
              <a:t>(Also known as molecular mass, formula mass, molecular weight, formula weight, etc.) </a:t>
            </a:r>
          </a:p>
          <a:p>
            <a:pPr eaLnBrk="1" hangingPunct="1">
              <a:buFontTx/>
              <a:buNone/>
            </a:pPr>
            <a:r>
              <a:rPr lang="en-US"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t>Calculating molecular (formula) masses</a:t>
            </a:r>
          </a:p>
        </p:txBody>
      </p:sp>
      <p:sp>
        <p:nvSpPr>
          <p:cNvPr id="6147" name="Rectangle 3"/>
          <p:cNvSpPr>
            <a:spLocks noGrp="1" noChangeArrowheads="1"/>
          </p:cNvSpPr>
          <p:nvPr>
            <p:ph type="body" idx="1"/>
          </p:nvPr>
        </p:nvSpPr>
        <p:spPr/>
        <p:txBody>
          <a:bodyPr/>
          <a:lstStyle/>
          <a:p>
            <a:pPr eaLnBrk="1" hangingPunct="1"/>
            <a:r>
              <a:rPr lang="en-US" smtClean="0"/>
              <a:t>KCl</a:t>
            </a:r>
          </a:p>
          <a:p>
            <a:pPr lvl="1" eaLnBrk="1" hangingPunct="1"/>
            <a:r>
              <a:rPr lang="en-US" smtClean="0"/>
              <a:t> 39.09 + 35.45 = 74.54 amu</a:t>
            </a:r>
          </a:p>
          <a:p>
            <a:pPr lvl="1" eaLnBrk="1" hangingPunct="1"/>
            <a:endParaRPr lang="en-US" smtClean="0"/>
          </a:p>
          <a:p>
            <a:pPr eaLnBrk="1" hangingPunct="1"/>
            <a:r>
              <a:rPr lang="en-US" smtClean="0"/>
              <a:t>C</a:t>
            </a:r>
            <a:r>
              <a:rPr lang="en-US" baseline="-25000" smtClean="0"/>
              <a:t>2</a:t>
            </a:r>
            <a:r>
              <a:rPr lang="en-US" smtClean="0"/>
              <a:t>H</a:t>
            </a:r>
            <a:r>
              <a:rPr lang="en-US" baseline="-25000" smtClean="0"/>
              <a:t>6</a:t>
            </a:r>
          </a:p>
          <a:p>
            <a:pPr lvl="1" eaLnBrk="1" hangingPunct="1"/>
            <a:r>
              <a:rPr lang="en-US" smtClean="0"/>
              <a:t>2(12.01) + 6(1.008) = 30.08 amu</a:t>
            </a:r>
          </a:p>
          <a:p>
            <a:pPr lvl="1" eaLnBrk="1" hangingPunct="1"/>
            <a:endParaRPr lang="en-US" smtClean="0"/>
          </a:p>
          <a:p>
            <a:pPr eaLnBrk="1" hangingPunct="1"/>
            <a:r>
              <a:rPr lang="en-US" smtClean="0"/>
              <a:t>Ca</a:t>
            </a:r>
            <a:r>
              <a:rPr lang="en-US" baseline="-25000" smtClean="0"/>
              <a:t>3</a:t>
            </a:r>
            <a:r>
              <a:rPr lang="en-US" smtClean="0"/>
              <a:t>(PO</a:t>
            </a:r>
            <a:r>
              <a:rPr lang="en-US" baseline="-25000" smtClean="0"/>
              <a:t>4</a:t>
            </a:r>
            <a:r>
              <a:rPr lang="en-US" smtClean="0"/>
              <a:t>)</a:t>
            </a:r>
            <a:r>
              <a:rPr lang="en-US" baseline="-25000" smtClean="0"/>
              <a:t>2</a:t>
            </a:r>
          </a:p>
          <a:p>
            <a:pPr lvl="1" eaLnBrk="1" hangingPunct="1"/>
            <a:r>
              <a:rPr lang="en-US" smtClean="0"/>
              <a:t>3(40.08) + 2(30.97) + 8(16.00) = 310.18 amu</a:t>
            </a:r>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533400" y="228600"/>
            <a:ext cx="8229600" cy="6096000"/>
          </a:xfrm>
        </p:spPr>
        <p:txBody>
          <a:bodyPr/>
          <a:lstStyle/>
          <a:p>
            <a:pPr eaLnBrk="1" hangingPunct="1"/>
            <a:r>
              <a:rPr lang="en-US" smtClean="0"/>
              <a:t>Calculate the number of moles of carbon in 3.54 moles of methane.</a:t>
            </a:r>
          </a:p>
          <a:p>
            <a:pPr eaLnBrk="1" hangingPunct="1"/>
            <a:endParaRPr lang="en-US" smtClean="0"/>
          </a:p>
          <a:p>
            <a:pPr eaLnBrk="1" hangingPunct="1"/>
            <a:r>
              <a:rPr lang="en-US" smtClean="0"/>
              <a:t>Calculate the number of moles of hydrogen in 3.54 moles of methane.</a:t>
            </a:r>
          </a:p>
          <a:p>
            <a:pPr eaLnBrk="1" hangingPunct="1"/>
            <a:endParaRPr lang="en-US" smtClean="0"/>
          </a:p>
          <a:p>
            <a:pPr eaLnBrk="1" hangingPunct="1"/>
            <a:r>
              <a:rPr lang="en-US" smtClean="0"/>
              <a:t>Calculate the number of moles of methane gas(CH</a:t>
            </a:r>
            <a:r>
              <a:rPr lang="en-US" baseline="-25000" smtClean="0"/>
              <a:t>4</a:t>
            </a:r>
            <a:r>
              <a:rPr lang="en-US" smtClean="0"/>
              <a:t>) in 3.29 grams of methane.</a:t>
            </a:r>
          </a:p>
          <a:p>
            <a:pPr eaLnBrk="1" hangingPunct="1"/>
            <a:endParaRPr lang="en-US" smtClean="0"/>
          </a:p>
          <a:p>
            <a:pPr eaLnBrk="1" hangingPunct="1"/>
            <a:r>
              <a:rPr lang="en-US" smtClean="0"/>
              <a:t>Calculate the number of grams of methane in 2.54 mole of methane.</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990600"/>
            <a:ext cx="8229600" cy="4525963"/>
          </a:xfrm>
        </p:spPr>
        <p:txBody>
          <a:bodyPr/>
          <a:lstStyle/>
          <a:p>
            <a:pPr eaLnBrk="1" hangingPunct="1">
              <a:lnSpc>
                <a:spcPct val="90000"/>
              </a:lnSpc>
            </a:pPr>
            <a:r>
              <a:rPr lang="en-US" smtClean="0"/>
              <a:t>How many atoms of oxygen are in 12 formula units of Ca</a:t>
            </a:r>
            <a:r>
              <a:rPr lang="en-US" baseline="-25000" smtClean="0"/>
              <a:t>3</a:t>
            </a:r>
            <a:r>
              <a:rPr lang="en-US" smtClean="0"/>
              <a:t>(PO</a:t>
            </a:r>
            <a:r>
              <a:rPr lang="en-US" baseline="-25000" smtClean="0"/>
              <a:t>4</a:t>
            </a:r>
            <a:r>
              <a:rPr lang="en-US" smtClean="0"/>
              <a:t>)</a:t>
            </a:r>
            <a:r>
              <a:rPr lang="en-US" baseline="-25000" smtClean="0"/>
              <a:t>2</a:t>
            </a:r>
            <a:r>
              <a:rPr lang="en-US" smtClean="0"/>
              <a:t>?</a:t>
            </a:r>
          </a:p>
          <a:p>
            <a:pPr eaLnBrk="1" hangingPunct="1">
              <a:lnSpc>
                <a:spcPct val="90000"/>
              </a:lnSpc>
            </a:pPr>
            <a:endParaRPr lang="en-US" smtClean="0"/>
          </a:p>
          <a:p>
            <a:pPr eaLnBrk="1" hangingPunct="1">
              <a:lnSpc>
                <a:spcPct val="90000"/>
              </a:lnSpc>
            </a:pPr>
            <a:r>
              <a:rPr lang="en-US" smtClean="0"/>
              <a:t>How many formula units of calcium phosphate contain 27 atoms of Ca?</a:t>
            </a:r>
          </a:p>
          <a:p>
            <a:pPr eaLnBrk="1" hangingPunct="1">
              <a:lnSpc>
                <a:spcPct val="90000"/>
              </a:lnSpc>
            </a:pPr>
            <a:endParaRPr lang="en-US" smtClean="0"/>
          </a:p>
          <a:p>
            <a:pPr eaLnBrk="1" hangingPunct="1">
              <a:lnSpc>
                <a:spcPct val="90000"/>
              </a:lnSpc>
            </a:pPr>
            <a:r>
              <a:rPr lang="en-US" smtClean="0"/>
              <a:t>How many phosphorous atoms will be in a sample of calcium phosphate containing 33 atoms of 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a:xfrm>
            <a:off x="228600" y="0"/>
            <a:ext cx="8686800" cy="1143000"/>
          </a:xfrm>
        </p:spPr>
        <p:txBody>
          <a:bodyPr/>
          <a:lstStyle/>
          <a:p>
            <a:pPr eaLnBrk="1" hangingPunct="1"/>
            <a:r>
              <a:rPr lang="en-US" sz="3200" smtClean="0">
                <a:solidFill>
                  <a:schemeClr val="accent2"/>
                </a:solidFill>
              </a:rPr>
              <a:t>Lead(II)chromate, PbCrO</a:t>
            </a:r>
            <a:r>
              <a:rPr lang="en-US" sz="3200" baseline="-25000" smtClean="0">
                <a:solidFill>
                  <a:schemeClr val="accent2"/>
                </a:solidFill>
              </a:rPr>
              <a:t>4</a:t>
            </a:r>
            <a:r>
              <a:rPr lang="en-US" sz="3200" smtClean="0">
                <a:solidFill>
                  <a:schemeClr val="accent2"/>
                </a:solidFill>
              </a:rPr>
              <a:t>, is a yellow pigment used in paint known as chrome yellow.</a:t>
            </a:r>
          </a:p>
        </p:txBody>
      </p:sp>
      <p:sp>
        <p:nvSpPr>
          <p:cNvPr id="16387" name="Rectangle 6"/>
          <p:cNvSpPr>
            <a:spLocks noGrp="1" noChangeArrowheads="1"/>
          </p:cNvSpPr>
          <p:nvPr>
            <p:ph type="body" idx="1"/>
          </p:nvPr>
        </p:nvSpPr>
        <p:spPr>
          <a:xfrm>
            <a:off x="457200" y="1447800"/>
            <a:ext cx="8229600" cy="5257800"/>
          </a:xfrm>
        </p:spPr>
        <p:txBody>
          <a:bodyPr/>
          <a:lstStyle/>
          <a:p>
            <a:pPr eaLnBrk="1" hangingPunct="1">
              <a:lnSpc>
                <a:spcPct val="90000"/>
              </a:lnSpc>
            </a:pPr>
            <a:r>
              <a:rPr lang="en-US" sz="2400" smtClean="0"/>
              <a:t>If you precipitate 45.6g of lead(II)chromate, how many moles do you precipitate?</a:t>
            </a:r>
          </a:p>
          <a:p>
            <a:pPr eaLnBrk="1" hangingPunct="1">
              <a:lnSpc>
                <a:spcPct val="90000"/>
              </a:lnSpc>
            </a:pPr>
            <a:endParaRPr lang="en-US" sz="2400" smtClean="0"/>
          </a:p>
          <a:p>
            <a:pPr eaLnBrk="1" hangingPunct="1">
              <a:lnSpc>
                <a:spcPct val="90000"/>
              </a:lnSpc>
            </a:pPr>
            <a:r>
              <a:rPr lang="en-US" sz="2400" smtClean="0"/>
              <a:t>How many formula units of lead(II)chromate precipitate?</a:t>
            </a:r>
          </a:p>
          <a:p>
            <a:pPr eaLnBrk="1" hangingPunct="1">
              <a:lnSpc>
                <a:spcPct val="90000"/>
              </a:lnSpc>
            </a:pPr>
            <a:endParaRPr lang="en-US" sz="2400" smtClean="0"/>
          </a:p>
          <a:p>
            <a:pPr eaLnBrk="1" hangingPunct="1">
              <a:lnSpc>
                <a:spcPct val="90000"/>
              </a:lnSpc>
            </a:pPr>
            <a:r>
              <a:rPr lang="en-US" sz="2400" smtClean="0"/>
              <a:t>How many moles of lead are there in the sample?</a:t>
            </a:r>
          </a:p>
          <a:p>
            <a:pPr eaLnBrk="1" hangingPunct="1">
              <a:lnSpc>
                <a:spcPct val="90000"/>
              </a:lnSpc>
            </a:pPr>
            <a:endParaRPr lang="en-US" sz="2400" smtClean="0"/>
          </a:p>
          <a:p>
            <a:pPr eaLnBrk="1" hangingPunct="1">
              <a:lnSpc>
                <a:spcPct val="90000"/>
              </a:lnSpc>
            </a:pPr>
            <a:r>
              <a:rPr lang="en-US" sz="2400" smtClean="0"/>
              <a:t>How many atoms of lead are there in the sample?</a:t>
            </a:r>
          </a:p>
          <a:p>
            <a:pPr eaLnBrk="1" hangingPunct="1">
              <a:lnSpc>
                <a:spcPct val="90000"/>
              </a:lnSpc>
            </a:pPr>
            <a:endParaRPr lang="en-US" sz="2400" smtClean="0"/>
          </a:p>
          <a:p>
            <a:pPr eaLnBrk="1" hangingPunct="1">
              <a:lnSpc>
                <a:spcPct val="90000"/>
              </a:lnSpc>
            </a:pPr>
            <a:r>
              <a:rPr lang="en-US" sz="2400" smtClean="0"/>
              <a:t>How many moles of oxygen atoms are there in the sample?</a:t>
            </a:r>
          </a:p>
          <a:p>
            <a:pPr eaLnBrk="1" hangingPunct="1">
              <a:lnSpc>
                <a:spcPct val="90000"/>
              </a:lnSpc>
            </a:pPr>
            <a:endParaRPr lang="en-US" sz="2400" smtClean="0"/>
          </a:p>
          <a:p>
            <a:pPr eaLnBrk="1" hangingPunct="1">
              <a:lnSpc>
                <a:spcPct val="90000"/>
              </a:lnSpc>
            </a:pPr>
            <a:r>
              <a:rPr lang="en-US" sz="2400" smtClean="0"/>
              <a:t>How many atoms of oxygen are there in the sample?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685800"/>
            <a:ext cx="8229600" cy="5440363"/>
          </a:xfrm>
        </p:spPr>
        <p:txBody>
          <a:bodyPr/>
          <a:lstStyle/>
          <a:p>
            <a:pPr eaLnBrk="1" hangingPunct="1">
              <a:lnSpc>
                <a:spcPct val="90000"/>
              </a:lnSpc>
            </a:pPr>
            <a:r>
              <a:rPr lang="en-US" dirty="0" smtClean="0"/>
              <a:t>Nitric acid, HNO</a:t>
            </a:r>
            <a:r>
              <a:rPr lang="en-US" baseline="-25000" dirty="0" smtClean="0"/>
              <a:t>3</a:t>
            </a:r>
            <a:r>
              <a:rPr lang="en-US" dirty="0" smtClean="0"/>
              <a:t>, is a colorless, corrosive liquid used in the manufacture of nitrogen fertilizers and explosives.  How many atoms of O are in a </a:t>
            </a:r>
            <a:r>
              <a:rPr lang="en-US" dirty="0" smtClean="0"/>
              <a:t>28.5 g </a:t>
            </a:r>
            <a:r>
              <a:rPr lang="en-US" dirty="0" smtClean="0"/>
              <a:t>sample of nitric acid?</a:t>
            </a:r>
          </a:p>
          <a:p>
            <a:pPr eaLnBrk="1" hangingPunct="1">
              <a:lnSpc>
                <a:spcPct val="90000"/>
              </a:lnSpc>
            </a:pPr>
            <a:endParaRPr lang="en-US" dirty="0" smtClean="0"/>
          </a:p>
          <a:p>
            <a:pPr eaLnBrk="1" hangingPunct="1">
              <a:lnSpc>
                <a:spcPct val="90000"/>
              </a:lnSpc>
            </a:pPr>
            <a:r>
              <a:rPr lang="en-US" dirty="0" smtClean="0"/>
              <a:t>Hydrogen cyanide (HCN) is a volatile, colorless liquid with the odor of certain fruit pits (peach and cherry).  The compound is highly toxic.  What is the mass of 3.14 x 10</a:t>
            </a:r>
            <a:r>
              <a:rPr lang="en-US" baseline="30000" dirty="0" smtClean="0"/>
              <a:t>19</a:t>
            </a:r>
            <a:r>
              <a:rPr lang="en-US" dirty="0" smtClean="0"/>
              <a:t> molecules of HCN?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For glucose (C</a:t>
            </a:r>
            <a:r>
              <a:rPr lang="en-US" baseline="-25000" smtClean="0"/>
              <a:t>6</a:t>
            </a:r>
            <a:r>
              <a:rPr lang="en-US" smtClean="0"/>
              <a:t>H</a:t>
            </a:r>
            <a:r>
              <a:rPr lang="en-US" baseline="-25000" smtClean="0"/>
              <a:t>12</a:t>
            </a:r>
            <a:r>
              <a:rPr lang="en-US" smtClean="0"/>
              <a:t>O</a:t>
            </a:r>
            <a:r>
              <a:rPr lang="en-US" baseline="-25000" smtClean="0"/>
              <a:t>6</a:t>
            </a:r>
            <a:r>
              <a:rPr lang="en-US" smtClean="0"/>
              <a:t>) calculate</a:t>
            </a:r>
          </a:p>
        </p:txBody>
      </p:sp>
      <p:sp>
        <p:nvSpPr>
          <p:cNvPr id="18435" name="Rectangle 3"/>
          <p:cNvSpPr>
            <a:spLocks noGrp="1" noChangeArrowheads="1"/>
          </p:cNvSpPr>
          <p:nvPr>
            <p:ph type="body" idx="1"/>
          </p:nvPr>
        </p:nvSpPr>
        <p:spPr/>
        <p:txBody>
          <a:bodyPr/>
          <a:lstStyle/>
          <a:p>
            <a:pPr eaLnBrk="1" hangingPunct="1">
              <a:buFont typeface="Wingdings" pitchFamily="2" charset="2"/>
              <a:buChar char="q"/>
            </a:pPr>
            <a:r>
              <a:rPr lang="en-US" sz="2800" smtClean="0"/>
              <a:t>Molecular mass </a:t>
            </a:r>
          </a:p>
          <a:p>
            <a:pPr eaLnBrk="1" hangingPunct="1">
              <a:buFont typeface="Wingdings" pitchFamily="2" charset="2"/>
              <a:buChar char="q"/>
            </a:pPr>
            <a:r>
              <a:rPr lang="en-US" sz="2800" smtClean="0"/>
              <a:t>Number of molecules in 8.35 mol glucose.</a:t>
            </a:r>
          </a:p>
          <a:p>
            <a:pPr eaLnBrk="1" hangingPunct="1">
              <a:buFont typeface="Wingdings" pitchFamily="2" charset="2"/>
              <a:buChar char="q"/>
            </a:pPr>
            <a:r>
              <a:rPr lang="en-US" sz="2800" smtClean="0"/>
              <a:t>Number of atoms oxygen in 9.43 mol glucose.</a:t>
            </a:r>
          </a:p>
          <a:p>
            <a:pPr eaLnBrk="1" hangingPunct="1">
              <a:buFont typeface="Wingdings" pitchFamily="2" charset="2"/>
              <a:buChar char="q"/>
            </a:pPr>
            <a:r>
              <a:rPr lang="en-US" sz="2800" smtClean="0"/>
              <a:t>Number of molecules in 29.4 g glucose.</a:t>
            </a:r>
          </a:p>
          <a:p>
            <a:pPr eaLnBrk="1" hangingPunct="1">
              <a:buFont typeface="Wingdings" pitchFamily="2" charset="2"/>
              <a:buChar char="q"/>
            </a:pPr>
            <a:r>
              <a:rPr lang="en-US" sz="2800" smtClean="0"/>
              <a:t>Number of atoms of carbon in 29.4 g glucose.</a:t>
            </a:r>
          </a:p>
          <a:p>
            <a:pPr eaLnBrk="1" hangingPunct="1">
              <a:buFont typeface="Wingdings" pitchFamily="2" charset="2"/>
              <a:buChar char="q"/>
            </a:pPr>
            <a:r>
              <a:rPr lang="en-US" sz="2800" smtClean="0"/>
              <a:t>Moles of carbon in a glucose sample containing 4.22 mol hydrogen.</a:t>
            </a:r>
          </a:p>
          <a:p>
            <a:pPr eaLnBrk="1" hangingPunct="1">
              <a:buFont typeface="Wingdings" pitchFamily="2" charset="2"/>
              <a:buChar char="q"/>
            </a:pPr>
            <a:r>
              <a:rPr lang="en-US" sz="2800" smtClean="0"/>
              <a:t>Mass of hydrogen in 3.59 x 10</a:t>
            </a:r>
            <a:r>
              <a:rPr lang="en-US" sz="2800" baseline="30000" smtClean="0"/>
              <a:t>25</a:t>
            </a:r>
            <a:r>
              <a:rPr lang="en-US" sz="2800" smtClean="0"/>
              <a:t> molecules glucose.</a:t>
            </a:r>
          </a:p>
          <a:p>
            <a:pPr eaLnBrk="1" hangingPunct="1"/>
            <a:endParaRPr lang="en-US"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FG06_05-03i"/>
          <p:cNvPicPr>
            <a:picLocks noChangeAspect="1" noChangeArrowheads="1"/>
          </p:cNvPicPr>
          <p:nvPr/>
        </p:nvPicPr>
        <p:blipFill>
          <a:blip r:embed="rId3" cstate="print"/>
          <a:srcRect/>
          <a:stretch>
            <a:fillRect/>
          </a:stretch>
        </p:blipFill>
        <p:spPr bwMode="auto">
          <a:xfrm>
            <a:off x="228600" y="457200"/>
            <a:ext cx="8915400" cy="55276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838200"/>
            <a:ext cx="8229600" cy="4525963"/>
          </a:xfrm>
        </p:spPr>
        <p:txBody>
          <a:bodyPr/>
          <a:lstStyle/>
          <a:p>
            <a:pPr eaLnBrk="1" hangingPunct="1"/>
            <a:r>
              <a:rPr lang="en-US" altLang="zh-CN" dirty="0" smtClean="0">
                <a:ea typeface="SimSun" pitchFamily="2" charset="-122"/>
              </a:rPr>
              <a:t>Sodium </a:t>
            </a:r>
            <a:r>
              <a:rPr lang="en-US" altLang="zh-CN" dirty="0" smtClean="0">
                <a:ea typeface="SimSun" pitchFamily="2" charset="-122"/>
              </a:rPr>
              <a:t>nitrite </a:t>
            </a:r>
            <a:r>
              <a:rPr lang="en-US" altLang="zh-CN" dirty="0" smtClean="0">
                <a:ea typeface="SimSun" pitchFamily="2" charset="-122"/>
              </a:rPr>
              <a:t>(NaNO</a:t>
            </a:r>
            <a:r>
              <a:rPr lang="en-US" altLang="zh-CN" baseline="-25000" dirty="0" smtClean="0">
                <a:ea typeface="SimSun" pitchFamily="2" charset="-122"/>
              </a:rPr>
              <a:t>2</a:t>
            </a:r>
            <a:r>
              <a:rPr lang="en-US" altLang="zh-CN" dirty="0" smtClean="0">
                <a:ea typeface="SimSun" pitchFamily="2" charset="-122"/>
              </a:rPr>
              <a:t>) is a food preservative that is added to ham, hot dogs, and bologna.  In recent years its use has come under attack because it has been shown to lead to cancer in certain animals.  Calculate the percent composition by mass of Na, N and O in NaNO</a:t>
            </a:r>
            <a:r>
              <a:rPr lang="en-US" altLang="zh-CN" baseline="-25000" dirty="0" smtClean="0">
                <a:ea typeface="SimSun" pitchFamily="2" charset="-122"/>
              </a:rPr>
              <a:t>2</a:t>
            </a:r>
            <a:r>
              <a:rPr lang="en-US" altLang="zh-CN" dirty="0" smtClean="0">
                <a:ea typeface="SimSun" pitchFamily="2" charset="-122"/>
              </a:rPr>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Avogadro’s Number</a:t>
            </a:r>
          </a:p>
        </p:txBody>
      </p:sp>
      <p:sp>
        <p:nvSpPr>
          <p:cNvPr id="3075" name="Rectangle 3"/>
          <p:cNvSpPr>
            <a:spLocks noGrp="1" noChangeArrowheads="1"/>
          </p:cNvSpPr>
          <p:nvPr>
            <p:ph type="body" idx="1"/>
          </p:nvPr>
        </p:nvSpPr>
        <p:spPr>
          <a:xfrm>
            <a:off x="457200" y="1600200"/>
            <a:ext cx="8229600" cy="1828800"/>
          </a:xfrm>
        </p:spPr>
        <p:txBody>
          <a:bodyPr/>
          <a:lstStyle/>
          <a:p>
            <a:pPr eaLnBrk="1" hangingPunct="1"/>
            <a:r>
              <a:rPr lang="en-US" smtClean="0"/>
              <a:t>How do we count atoms?</a:t>
            </a:r>
          </a:p>
          <a:p>
            <a:pPr eaLnBrk="1" hangingPunct="1"/>
            <a:endParaRPr lang="en-US" smtClean="0"/>
          </a:p>
          <a:p>
            <a:pPr lvl="1" eaLnBrk="1" hangingPunct="1"/>
            <a:r>
              <a:rPr lang="en-US" smtClean="0"/>
              <a:t>Dozens? Reams?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457200" y="1600200"/>
            <a:ext cx="8229600" cy="1905000"/>
          </a:xfrm>
        </p:spPr>
        <p:txBody>
          <a:bodyPr/>
          <a:lstStyle/>
          <a:p>
            <a:pPr eaLnBrk="1" hangingPunct="1"/>
            <a:r>
              <a:rPr lang="en-US" smtClean="0"/>
              <a:t>Calculate the percent composition of stearic acid, C</a:t>
            </a:r>
            <a:r>
              <a:rPr lang="en-US" baseline="-25000" smtClean="0"/>
              <a:t>18</a:t>
            </a:r>
            <a:r>
              <a:rPr lang="en-US" smtClean="0"/>
              <a:t>H</a:t>
            </a:r>
            <a:r>
              <a:rPr lang="en-US" baseline="-25000" smtClean="0"/>
              <a:t>36</a:t>
            </a:r>
            <a:r>
              <a:rPr lang="en-US" smtClean="0"/>
              <a:t>O</a:t>
            </a:r>
            <a:r>
              <a:rPr lang="en-US" baseline="-25000" smtClean="0"/>
              <a:t>2</a:t>
            </a:r>
            <a:r>
              <a:rPr lang="en-US" smtClean="0"/>
              <a:t>, a principle component of saturated fat.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Empirical Formula</a:t>
            </a:r>
          </a:p>
        </p:txBody>
      </p:sp>
      <p:sp>
        <p:nvSpPr>
          <p:cNvPr id="22531" name="Rectangle 3"/>
          <p:cNvSpPr>
            <a:spLocks noGrp="1" noChangeArrowheads="1"/>
          </p:cNvSpPr>
          <p:nvPr>
            <p:ph type="body" idx="1"/>
          </p:nvPr>
        </p:nvSpPr>
        <p:spPr/>
        <p:txBody>
          <a:bodyPr/>
          <a:lstStyle/>
          <a:p>
            <a:pPr eaLnBrk="1" hangingPunct="1"/>
            <a:r>
              <a:rPr lang="en-US" smtClean="0"/>
              <a:t>The formula for a compound that is determined experimentally.</a:t>
            </a:r>
          </a:p>
          <a:p>
            <a:pPr eaLnBrk="1" hangingPunct="1"/>
            <a:endParaRPr lang="en-US" smtClean="0"/>
          </a:p>
          <a:p>
            <a:pPr eaLnBrk="1" hangingPunct="1"/>
            <a:r>
              <a:rPr lang="en-US" smtClean="0"/>
              <a:t>A formula that represents the lowest integral ration of atoms of the elements in a compound.</a:t>
            </a:r>
          </a:p>
          <a:p>
            <a:pPr eaLnBrk="1" hangingPunct="1"/>
            <a:endParaRPr lang="en-US" smtClean="0"/>
          </a:p>
          <a:p>
            <a:pPr eaLnBrk="1" hangingPunct="1"/>
            <a:r>
              <a:rPr lang="en-US" smtClean="0"/>
              <a:t>The simplest formula for a compound.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645" name="Group 101"/>
          <p:cNvGraphicFramePr>
            <a:graphicFrameLocks noGrp="1"/>
          </p:cNvGraphicFramePr>
          <p:nvPr>
            <p:ph type="tbl" idx="1"/>
          </p:nvPr>
        </p:nvGraphicFramePr>
        <p:xfrm>
          <a:off x="457200" y="685800"/>
          <a:ext cx="8229600" cy="4687888"/>
        </p:xfrm>
        <a:graphic>
          <a:graphicData uri="http://schemas.openxmlformats.org/drawingml/2006/table">
            <a:tbl>
              <a:tblPr/>
              <a:tblGrid>
                <a:gridCol w="1993900"/>
                <a:gridCol w="3152775"/>
                <a:gridCol w="3082925"/>
              </a:tblGrid>
              <a:tr h="904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compound</a:t>
                      </a:r>
                      <a:endParaRPr kumimoji="0" lang="en-US" altLang="zh-CN" sz="32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molecular formula</a:t>
                      </a:r>
                      <a:endParaRPr kumimoji="0" lang="en-US" altLang="zh-CN" sz="32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empirical formula</a:t>
                      </a:r>
                      <a:endParaRPr kumimoji="0" lang="en-US" altLang="zh-CN" sz="32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hydrazine</a:t>
                      </a:r>
                      <a:endParaRPr kumimoji="0" lang="en-US" altLang="zh-CN" sz="32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4</a:t>
                      </a:r>
                      <a:endParaRPr kumimoji="0" lang="en-US" altLang="zh-CN" sz="40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NH</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endParaRPr kumimoji="0" lang="en-US" altLang="zh-CN" sz="40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peroxide</a:t>
                      </a:r>
                      <a:endParaRPr kumimoji="0" lang="en-US" altLang="zh-CN" sz="32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O</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endParaRPr kumimoji="0" lang="en-US" altLang="zh-CN" sz="40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HO</a:t>
                      </a:r>
                      <a:endParaRPr kumimoji="0" lang="en-US" altLang="zh-CN" sz="40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water</a:t>
                      </a:r>
                      <a:endParaRPr kumimoji="0" lang="en-US" altLang="zh-CN" sz="32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O</a:t>
                      </a:r>
                      <a:endParaRPr kumimoji="0" lang="en-US" altLang="zh-CN" sz="40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O</a:t>
                      </a:r>
                      <a:endParaRPr kumimoji="0" lang="en-US" altLang="zh-CN" sz="40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glucose</a:t>
                      </a:r>
                      <a:endParaRPr kumimoji="0" lang="en-US" altLang="zh-CN" sz="32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6</a:t>
                      </a: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12</a:t>
                      </a: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O</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6</a:t>
                      </a:r>
                      <a:endParaRPr kumimoji="0" lang="en-US" altLang="zh-CN" sz="40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CH</a:t>
                      </a:r>
                      <a:r>
                        <a:rPr kumimoji="0" lang="en-US" altLang="zh-CN" sz="40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r>
                        <a:rPr kumimoji="0" lang="en-US" altLang="zh-CN" sz="4000" b="0" i="0" u="none" strike="noStrike" cap="none" normalizeH="0" baseline="0" smtClean="0">
                          <a:ln>
                            <a:noFill/>
                          </a:ln>
                          <a:solidFill>
                            <a:schemeClr val="tx1"/>
                          </a:solidFill>
                          <a:effectLst/>
                          <a:latin typeface="Times New Roman" pitchFamily="18" charset="0"/>
                          <a:ea typeface="宋体" charset="-122"/>
                          <a:cs typeface="Times New Roman" pitchFamily="18" charset="0"/>
                        </a:rPr>
                        <a:t>O</a:t>
                      </a:r>
                      <a:endParaRPr kumimoji="0" lang="en-US" altLang="zh-CN" sz="4000" b="0" i="0"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685800"/>
            <a:ext cx="8229600" cy="4525963"/>
          </a:xfrm>
        </p:spPr>
        <p:txBody>
          <a:bodyPr/>
          <a:lstStyle/>
          <a:p>
            <a:pPr eaLnBrk="1" hangingPunct="1"/>
            <a:r>
              <a:rPr lang="en-US" smtClean="0"/>
              <a:t>The major air pollutant in coal burning countries is a colorless, pungent gaseous compound containing only sulfur and oxygen.  Chemical analysis of a 1.078 g sample of this gas showed that it contained 0.540 g  of S and 0.538 g of O.  What is the empirical formula of this compound?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Empirical Formula from % Composition</a:t>
            </a:r>
          </a:p>
        </p:txBody>
      </p:sp>
      <p:sp>
        <p:nvSpPr>
          <p:cNvPr id="25603" name="Rectangle 3"/>
          <p:cNvSpPr>
            <a:spLocks noGrp="1" noChangeArrowheads="1"/>
          </p:cNvSpPr>
          <p:nvPr>
            <p:ph type="body" idx="1"/>
          </p:nvPr>
        </p:nvSpPr>
        <p:spPr/>
        <p:txBody>
          <a:bodyPr/>
          <a:lstStyle/>
          <a:p>
            <a:pPr eaLnBrk="1" hangingPunct="1"/>
            <a:r>
              <a:rPr lang="en-US" smtClean="0"/>
              <a:t>Polystyrene, a well-known plastic, is composed of 92.26% carbon and 7.74% hydrogen.</a:t>
            </a:r>
          </a:p>
          <a:p>
            <a:pPr lvl="1" eaLnBrk="1" hangingPunct="1"/>
            <a:r>
              <a:rPr lang="en-US" smtClean="0"/>
              <a:t>How many grams of each element are in 100 grams of polystyrene?</a:t>
            </a:r>
          </a:p>
          <a:p>
            <a:pPr lvl="1" eaLnBrk="1" hangingPunct="1"/>
            <a:r>
              <a:rPr lang="en-US" smtClean="0"/>
              <a:t>How many moles of each element are in 100 g of polystyrene?</a:t>
            </a:r>
          </a:p>
          <a:p>
            <a:pPr lvl="1" eaLnBrk="1" hangingPunct="1"/>
            <a:r>
              <a:rPr lang="en-US" smtClean="0"/>
              <a:t>What is is the mole ratio in integers?</a:t>
            </a:r>
          </a:p>
          <a:p>
            <a:pPr lvl="1" eaLnBrk="1" hangingPunct="1"/>
            <a:r>
              <a:rPr lang="en-US" smtClean="0"/>
              <a:t>What is the empirical formula?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1600200"/>
            <a:ext cx="8229600" cy="3200400"/>
          </a:xfrm>
        </p:spPr>
        <p:txBody>
          <a:bodyPr/>
          <a:lstStyle/>
          <a:p>
            <a:pPr eaLnBrk="1" hangingPunct="1"/>
            <a:r>
              <a:rPr lang="en-US" smtClean="0"/>
              <a:t>What is the empirical formula? Ascorbic acid (vitamin C) cures scurvy and may help prevent the common cold.  It is composed of 40.92% C, 4.58% H, and 54.50% O.  Determine the empirical formula of vitamin 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n-US" smtClean="0"/>
          </a:p>
        </p:txBody>
      </p:sp>
      <p:sp>
        <p:nvSpPr>
          <p:cNvPr id="27651" name="Rectangle 3"/>
          <p:cNvSpPr>
            <a:spLocks noGrp="1" noChangeArrowheads="1"/>
          </p:cNvSpPr>
          <p:nvPr>
            <p:ph type="body" idx="1"/>
          </p:nvPr>
        </p:nvSpPr>
        <p:spPr/>
        <p:txBody>
          <a:bodyPr/>
          <a:lstStyle/>
          <a:p>
            <a:pPr eaLnBrk="1" hangingPunct="1"/>
            <a:r>
              <a:rPr lang="en-US" smtClean="0"/>
              <a:t>TNT, trinitrotoluene, is composed of 37.01% carbon, 2.22% hydrogen, 18.50% nitrogen, and 42.26% oxygen.  Determine its empirical formula.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zh-CN" sz="4000" smtClean="0">
                <a:ea typeface="SimSun" pitchFamily="2" charset="-122"/>
              </a:rPr>
              <a:t>Converting Empirical Formulas to Molecular Formulas</a:t>
            </a:r>
            <a:endParaRPr lang="en-US" sz="4000" smtClean="0"/>
          </a:p>
        </p:txBody>
      </p:sp>
      <p:sp>
        <p:nvSpPr>
          <p:cNvPr id="28675" name="Rectangle 3"/>
          <p:cNvSpPr>
            <a:spLocks noGrp="1" noChangeArrowheads="1"/>
          </p:cNvSpPr>
          <p:nvPr>
            <p:ph type="body" idx="1"/>
          </p:nvPr>
        </p:nvSpPr>
        <p:spPr>
          <a:xfrm>
            <a:off x="457200" y="1600200"/>
            <a:ext cx="8229600" cy="3886200"/>
          </a:xfrm>
        </p:spPr>
        <p:txBody>
          <a:bodyPr/>
          <a:lstStyle/>
          <a:p>
            <a:pPr eaLnBrk="1" hangingPunct="1"/>
            <a:r>
              <a:rPr lang="en-US" altLang="zh-CN" smtClean="0">
                <a:ea typeface="SimSun" pitchFamily="2" charset="-122"/>
              </a:rPr>
              <a:t>Determine the molar mass of empirical formula</a:t>
            </a:r>
          </a:p>
          <a:p>
            <a:pPr eaLnBrk="1" hangingPunct="1"/>
            <a:r>
              <a:rPr lang="en-US" altLang="zh-CN" smtClean="0">
                <a:ea typeface="SimSun" pitchFamily="2" charset="-122"/>
              </a:rPr>
              <a:t>Determine ratio of molar mass compound to molar mass empirical formula.</a:t>
            </a:r>
          </a:p>
          <a:p>
            <a:pPr lvl="1" eaLnBrk="1" hangingPunct="1"/>
            <a:r>
              <a:rPr lang="en-US" altLang="zh-CN" smtClean="0">
                <a:ea typeface="SimSun" pitchFamily="2" charset="-122"/>
              </a:rPr>
              <a:t>(MM actual/MM empirical formula)</a:t>
            </a:r>
          </a:p>
          <a:p>
            <a:pPr eaLnBrk="1" hangingPunct="1"/>
            <a:r>
              <a:rPr lang="en-US" altLang="zh-CN" smtClean="0">
                <a:ea typeface="SimSun" pitchFamily="2" charset="-122"/>
              </a:rPr>
              <a:t>Determine number of units of empirical formula in overall compound.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zh-CN" sz="4000" smtClean="0">
                <a:ea typeface="SimSun" pitchFamily="2" charset="-122"/>
              </a:rPr>
              <a:t>Converting Empirical Formulas to Molecular Formulas</a:t>
            </a:r>
            <a:endParaRPr lang="en-US" sz="4000" smtClean="0"/>
          </a:p>
        </p:txBody>
      </p:sp>
      <p:sp>
        <p:nvSpPr>
          <p:cNvPr id="29699" name="Rectangle 3"/>
          <p:cNvSpPr>
            <a:spLocks noGrp="1" noChangeArrowheads="1"/>
          </p:cNvSpPr>
          <p:nvPr>
            <p:ph type="body" idx="1"/>
          </p:nvPr>
        </p:nvSpPr>
        <p:spPr>
          <a:xfrm>
            <a:off x="457200" y="1600200"/>
            <a:ext cx="8229600" cy="3429000"/>
          </a:xfrm>
        </p:spPr>
        <p:txBody>
          <a:bodyPr/>
          <a:lstStyle/>
          <a:p>
            <a:pPr eaLnBrk="1" hangingPunct="1"/>
            <a:endParaRPr lang="en-US" altLang="zh-CN" smtClean="0">
              <a:ea typeface="SimSun" pitchFamily="2" charset="-122"/>
            </a:endParaRPr>
          </a:p>
          <a:p>
            <a:pPr eaLnBrk="1" hangingPunct="1"/>
            <a:r>
              <a:rPr lang="en-US" altLang="zh-CN" smtClean="0">
                <a:ea typeface="SimSun" pitchFamily="2" charset="-122"/>
              </a:rPr>
              <a:t>The empirical formula of acetic acid (the important ingredient of vinegar) is CH</a:t>
            </a:r>
            <a:r>
              <a:rPr lang="en-US" altLang="zh-CN" baseline="-25000" smtClean="0">
                <a:ea typeface="SimSun" pitchFamily="2" charset="-122"/>
              </a:rPr>
              <a:t>2</a:t>
            </a:r>
            <a:r>
              <a:rPr lang="en-US" altLang="zh-CN" smtClean="0">
                <a:ea typeface="SimSun" pitchFamily="2" charset="-122"/>
              </a:rPr>
              <a:t>O.  What is the molecular formula of the compound, given that its Molar mass is around 60 g/mol?</a:t>
            </a: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457200" y="1600200"/>
            <a:ext cx="8229600" cy="2286000"/>
          </a:xfrm>
        </p:spPr>
        <p:txBody>
          <a:bodyPr/>
          <a:lstStyle/>
          <a:p>
            <a:pPr eaLnBrk="1" hangingPunct="1"/>
            <a:r>
              <a:rPr lang="en-US" smtClean="0"/>
              <a:t>A compound containing only sulfur and nitrogen is 69.6% S by mass; the molar mass is 184 g/mol.  What are the empirical and molecular formulas of the compound?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57200" y="762000"/>
            <a:ext cx="8229600" cy="4525963"/>
          </a:xfrm>
        </p:spPr>
        <p:txBody>
          <a:bodyPr/>
          <a:lstStyle/>
          <a:p>
            <a:pPr eaLnBrk="1" hangingPunct="1"/>
            <a:r>
              <a:rPr lang="en-US" smtClean="0"/>
              <a:t>1.0079 amu = 1 atom hydrogen</a:t>
            </a:r>
          </a:p>
          <a:p>
            <a:pPr eaLnBrk="1" hangingPunct="1"/>
            <a:r>
              <a:rPr lang="en-US" smtClean="0"/>
              <a:t>40.078 amu = 1 atom calcium</a:t>
            </a:r>
          </a:p>
          <a:p>
            <a:pPr eaLnBrk="1" hangingPunct="1"/>
            <a:r>
              <a:rPr lang="en-US" smtClean="0"/>
              <a:t>55.847 amu = 1 atom iron</a:t>
            </a:r>
          </a:p>
          <a:p>
            <a:pPr eaLnBrk="1" hangingPunct="1"/>
            <a:endParaRPr lang="en-US" smtClean="0"/>
          </a:p>
          <a:p>
            <a:pPr eaLnBrk="1" hangingPunct="1"/>
            <a:r>
              <a:rPr lang="en-US" smtClean="0"/>
              <a:t>1.0079 g H = ???? Hydrogen atoms</a:t>
            </a:r>
          </a:p>
          <a:p>
            <a:pPr eaLnBrk="1" hangingPunct="1"/>
            <a:r>
              <a:rPr lang="en-US" smtClean="0"/>
              <a:t>40.078 g Ca = ??? Calcium atoms</a:t>
            </a:r>
          </a:p>
          <a:p>
            <a:pPr eaLnBrk="1" hangingPunct="1"/>
            <a:r>
              <a:rPr lang="en-US" smtClean="0"/>
              <a:t>55.847 g Fe = ???  Iron atoms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en-US" smtClean="0"/>
          </a:p>
        </p:txBody>
      </p:sp>
      <p:sp>
        <p:nvSpPr>
          <p:cNvPr id="31747" name="Rectangle 3"/>
          <p:cNvSpPr>
            <a:spLocks noGrp="1" noChangeArrowheads="1"/>
          </p:cNvSpPr>
          <p:nvPr>
            <p:ph type="body" idx="1"/>
          </p:nvPr>
        </p:nvSpPr>
        <p:spPr/>
        <p:txBody>
          <a:bodyPr/>
          <a:lstStyle/>
          <a:p>
            <a:pPr eaLnBrk="1" hangingPunct="1"/>
            <a:r>
              <a:rPr lang="en-US" dirty="0" err="1" smtClean="0"/>
              <a:t>Fluorocarbonyl</a:t>
            </a:r>
            <a:r>
              <a:rPr lang="en-US" dirty="0" smtClean="0"/>
              <a:t> </a:t>
            </a:r>
            <a:r>
              <a:rPr lang="en-US" dirty="0" err="1" smtClean="0"/>
              <a:t>hypofluorite</a:t>
            </a:r>
            <a:r>
              <a:rPr lang="en-US" dirty="0" smtClean="0"/>
              <a:t> was recently isolated, and analysis showed it to be 14.6% C, 39.0% O, and 46.3% F.  If the molar mass of the compound is 82 g/mol determine the empirical and the molecular formula for the compound.</a:t>
            </a:r>
          </a:p>
          <a:p>
            <a:pPr eaLnBrk="1" hangingPunct="1"/>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p:txBody>
          <a:bodyPr/>
          <a:lstStyle/>
          <a:p>
            <a:pPr eaLnBrk="1" hangingPunct="1"/>
            <a:r>
              <a:rPr lang="en-US" dirty="0" smtClean="0"/>
              <a:t>What is the mass of 3.554 x 10</a:t>
            </a:r>
            <a:r>
              <a:rPr lang="en-US" baseline="30000" dirty="0" smtClean="0"/>
              <a:t>25</a:t>
            </a:r>
            <a:r>
              <a:rPr lang="en-US" dirty="0" smtClean="0"/>
              <a:t> atoms of selenium</a:t>
            </a:r>
            <a:r>
              <a:rPr lang="en-US" dirty="0" smtClean="0"/>
              <a:t>?  </a:t>
            </a:r>
            <a:r>
              <a:rPr lang="en-US" sz="1400" dirty="0" smtClean="0">
                <a:solidFill>
                  <a:srgbClr val="0070C0"/>
                </a:solidFill>
              </a:rPr>
              <a:t>(4660. g Se)</a:t>
            </a:r>
            <a:endParaRPr lang="en-US" sz="1400" dirty="0" smtClean="0">
              <a:solidFill>
                <a:srgbClr val="0070C0"/>
              </a:solidFill>
            </a:endParaRPr>
          </a:p>
          <a:p>
            <a:pPr eaLnBrk="1" hangingPunct="1"/>
            <a:endParaRPr lang="en-US" dirty="0" smtClean="0"/>
          </a:p>
          <a:p>
            <a:pPr eaLnBrk="1" hangingPunct="1"/>
            <a:r>
              <a:rPr lang="en-US" dirty="0" smtClean="0"/>
              <a:t>How many atoms are in 2.500 g of platinum</a:t>
            </a:r>
            <a:r>
              <a:rPr lang="en-US" dirty="0" smtClean="0"/>
              <a:t>?   </a:t>
            </a:r>
            <a:r>
              <a:rPr lang="en-US" sz="1400" dirty="0" smtClean="0">
                <a:solidFill>
                  <a:srgbClr val="0070C0"/>
                </a:solidFill>
              </a:rPr>
              <a:t>(7.717 x 10</a:t>
            </a:r>
            <a:r>
              <a:rPr lang="en-US" sz="1400" baseline="30000" dirty="0" smtClean="0">
                <a:solidFill>
                  <a:srgbClr val="0070C0"/>
                </a:solidFill>
              </a:rPr>
              <a:t>21</a:t>
            </a:r>
            <a:r>
              <a:rPr lang="en-US" sz="1400" dirty="0" smtClean="0">
                <a:solidFill>
                  <a:srgbClr val="0070C0"/>
                </a:solidFill>
              </a:rPr>
              <a:t> atom Pt)</a:t>
            </a:r>
            <a:endParaRPr lang="en-US" sz="1400" dirty="0" smtClean="0">
              <a:solidFill>
                <a:srgbClr val="0070C0"/>
              </a:solidFill>
            </a:endParaRPr>
          </a:p>
          <a:p>
            <a:pPr eaLnBrk="1" hangingPunct="1"/>
            <a:endParaRPr lang="en-US" dirty="0" smtClean="0"/>
          </a:p>
          <a:p>
            <a:pPr eaLnBrk="1" hangingPunct="1"/>
            <a:r>
              <a:rPr lang="en-US" dirty="0" smtClean="0"/>
              <a:t>What is the mass of one atom of lead(</a:t>
            </a:r>
            <a:r>
              <a:rPr lang="en-US" dirty="0" err="1" smtClean="0"/>
              <a:t>Pb</a:t>
            </a:r>
            <a:r>
              <a:rPr lang="en-US" dirty="0" smtClean="0"/>
              <a:t>)?   </a:t>
            </a:r>
            <a:r>
              <a:rPr lang="en-US" sz="1400" dirty="0" smtClean="0">
                <a:solidFill>
                  <a:srgbClr val="0070C0"/>
                </a:solidFill>
              </a:rPr>
              <a:t>(3.44 x 10</a:t>
            </a:r>
            <a:r>
              <a:rPr lang="en-US" sz="1400" baseline="30000" dirty="0" smtClean="0">
                <a:solidFill>
                  <a:srgbClr val="0070C0"/>
                </a:solidFill>
              </a:rPr>
              <a:t>-22</a:t>
            </a:r>
            <a:r>
              <a:rPr lang="en-US" sz="1400" dirty="0" smtClean="0">
                <a:solidFill>
                  <a:srgbClr val="0070C0"/>
                </a:solidFill>
              </a:rPr>
              <a:t> g </a:t>
            </a:r>
            <a:r>
              <a:rPr lang="en-US" sz="1400" dirty="0" err="1" smtClean="0">
                <a:solidFill>
                  <a:srgbClr val="0070C0"/>
                </a:solidFill>
              </a:rPr>
              <a:t>Pb</a:t>
            </a:r>
            <a:r>
              <a:rPr lang="en-US" sz="1400" dirty="0" smtClean="0">
                <a:solidFill>
                  <a:srgbClr val="0070C0"/>
                </a:solidFill>
              </a:rPr>
              <a:t>)</a:t>
            </a:r>
            <a:endParaRPr lang="en-US" sz="1400" dirty="0" smtClean="0">
              <a:solidFill>
                <a:srgbClr val="0070C0"/>
              </a:solidFill>
            </a:endParaRPr>
          </a:p>
        </p:txBody>
      </p:sp>
      <p:sp>
        <p:nvSpPr>
          <p:cNvPr id="4" name="Rectangle 2"/>
          <p:cNvSpPr>
            <a:spLocks noGrp="1" noChangeArrowheads="1"/>
          </p:cNvSpPr>
          <p:nvPr>
            <p:ph type="title"/>
          </p:nvPr>
        </p:nvSpPr>
        <p:spPr/>
        <p:txBody>
          <a:bodyPr/>
          <a:lstStyle/>
          <a:p>
            <a:pPr eaLnBrk="1" hangingPunct="1"/>
            <a:r>
              <a:rPr lang="en-US" dirty="0" smtClean="0"/>
              <a:t>Additional mole practice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eaLnBrk="1" hangingPunct="1"/>
            <a:r>
              <a:rPr lang="en-US" dirty="0" smtClean="0"/>
              <a:t>Calculate the number of moles in 200 mg of a (1 carat) diamond (C</a:t>
            </a:r>
            <a:r>
              <a:rPr lang="en-US" dirty="0" smtClean="0"/>
              <a:t>).     </a:t>
            </a:r>
            <a:r>
              <a:rPr lang="en-US" sz="1400" dirty="0" smtClean="0">
                <a:solidFill>
                  <a:srgbClr val="0070C0"/>
                </a:solidFill>
              </a:rPr>
              <a:t>(0.0167 mol C)</a:t>
            </a:r>
          </a:p>
          <a:p>
            <a:pPr eaLnBrk="1" hangingPunct="1"/>
            <a:endParaRPr lang="en-US" dirty="0" smtClean="0"/>
          </a:p>
          <a:p>
            <a:pPr eaLnBrk="1" hangingPunct="1"/>
            <a:r>
              <a:rPr lang="en-US" dirty="0" smtClean="0"/>
              <a:t>How many moles of formaldehyde (CH</a:t>
            </a:r>
            <a:r>
              <a:rPr lang="en-US" baseline="-25000" dirty="0" smtClean="0"/>
              <a:t>2</a:t>
            </a:r>
            <a:r>
              <a:rPr lang="en-US" dirty="0" smtClean="0"/>
              <a:t>O  MM=30.03) are present in 65.0 g of formaldehyde</a:t>
            </a:r>
            <a:r>
              <a:rPr lang="en-US" dirty="0" smtClean="0"/>
              <a:t>?   </a:t>
            </a:r>
            <a:r>
              <a:rPr lang="en-US" sz="1400" dirty="0" smtClean="0">
                <a:solidFill>
                  <a:srgbClr val="0070C0"/>
                </a:solidFill>
              </a:rPr>
              <a:t>(2.16 mol CH</a:t>
            </a:r>
            <a:r>
              <a:rPr lang="en-US" sz="1400" baseline="-25000" dirty="0" smtClean="0">
                <a:solidFill>
                  <a:srgbClr val="0070C0"/>
                </a:solidFill>
              </a:rPr>
              <a:t>2</a:t>
            </a:r>
            <a:r>
              <a:rPr lang="en-US" sz="1400" dirty="0" smtClean="0">
                <a:solidFill>
                  <a:srgbClr val="0070C0"/>
                </a:solidFill>
              </a:rPr>
              <a:t>O)</a:t>
            </a:r>
            <a:endParaRPr lang="en-US" sz="1400" dirty="0" smtClean="0">
              <a:solidFill>
                <a:srgbClr val="0070C0"/>
              </a:solidFill>
            </a:endParaRPr>
          </a:p>
          <a:p>
            <a:pPr eaLnBrk="1" hangingPunct="1"/>
            <a:r>
              <a:rPr lang="en-US" dirty="0" smtClean="0"/>
              <a:t/>
            </a:r>
            <a:br>
              <a:rPr lang="en-US" dirty="0" smtClean="0"/>
            </a:br>
            <a:r>
              <a:rPr lang="en-US" dirty="0" smtClean="0"/>
              <a:t>What is the mass of 1 atom of gold</a:t>
            </a:r>
            <a:r>
              <a:rPr lang="en-US" dirty="0" smtClean="0"/>
              <a:t>?  </a:t>
            </a:r>
          </a:p>
          <a:p>
            <a:pPr eaLnBrk="1" hangingPunct="1"/>
            <a:r>
              <a:rPr lang="en-US" sz="1400" dirty="0" smtClean="0">
                <a:solidFill>
                  <a:srgbClr val="0070C0"/>
                </a:solidFill>
              </a:rPr>
              <a:t>(3.27 x 10</a:t>
            </a:r>
            <a:r>
              <a:rPr lang="en-US" sz="1400" baseline="30000" dirty="0" smtClean="0">
                <a:solidFill>
                  <a:srgbClr val="0070C0"/>
                </a:solidFill>
              </a:rPr>
              <a:t>-22</a:t>
            </a:r>
            <a:r>
              <a:rPr lang="en-US" sz="1400" dirty="0" smtClean="0">
                <a:solidFill>
                  <a:srgbClr val="0070C0"/>
                </a:solidFill>
              </a:rPr>
              <a:t> g Au)</a:t>
            </a:r>
            <a:endParaRPr lang="en-US" sz="1400" dirty="0" smtClean="0">
              <a:solidFill>
                <a:srgbClr val="0070C0"/>
              </a:solidFill>
            </a:endParaRPr>
          </a:p>
          <a:p>
            <a:pPr eaLnBrk="1" hangingPunct="1"/>
            <a:endParaRPr lang="en-US" dirty="0" smtClean="0"/>
          </a:p>
        </p:txBody>
      </p:sp>
      <p:sp>
        <p:nvSpPr>
          <p:cNvPr id="4" name="Rectangle 2"/>
          <p:cNvSpPr>
            <a:spLocks noGrp="1" noChangeArrowheads="1"/>
          </p:cNvSpPr>
          <p:nvPr>
            <p:ph type="title"/>
          </p:nvPr>
        </p:nvSpPr>
        <p:spPr/>
        <p:txBody>
          <a:bodyPr/>
          <a:lstStyle/>
          <a:p>
            <a:pPr eaLnBrk="1" hangingPunct="1"/>
            <a:r>
              <a:rPr lang="en-US" dirty="0" smtClean="0"/>
              <a:t>Additional mole practice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57200" y="304800"/>
            <a:ext cx="8229600" cy="6324600"/>
          </a:xfrm>
        </p:spPr>
        <p:txBody>
          <a:bodyPr/>
          <a:lstStyle/>
          <a:p>
            <a:r>
              <a:rPr lang="en-US" sz="2800" dirty="0" smtClean="0"/>
              <a:t>Methane (CH</a:t>
            </a:r>
            <a:r>
              <a:rPr lang="en-US" sz="2800" baseline="-25000" dirty="0" smtClean="0"/>
              <a:t>4</a:t>
            </a:r>
            <a:r>
              <a:rPr lang="en-US" sz="2800" dirty="0" smtClean="0"/>
              <a:t>) is the principle component of natural gas.  How many moles of CH</a:t>
            </a:r>
            <a:r>
              <a:rPr lang="en-US" sz="2800" baseline="-25000" dirty="0" smtClean="0"/>
              <a:t>4</a:t>
            </a:r>
            <a:r>
              <a:rPr lang="en-US" sz="2800" dirty="0" smtClean="0"/>
              <a:t> have a mass of 6.07 g</a:t>
            </a:r>
            <a:r>
              <a:rPr lang="en-US" sz="2800" dirty="0" smtClean="0"/>
              <a:t>?   </a:t>
            </a:r>
            <a:r>
              <a:rPr lang="en-US" sz="1400" dirty="0" smtClean="0">
                <a:solidFill>
                  <a:srgbClr val="0070C0"/>
                </a:solidFill>
              </a:rPr>
              <a:t>(0.378 mol CH</a:t>
            </a:r>
            <a:r>
              <a:rPr lang="en-US" sz="1400" baseline="-25000" dirty="0" smtClean="0">
                <a:solidFill>
                  <a:srgbClr val="0070C0"/>
                </a:solidFill>
              </a:rPr>
              <a:t>4</a:t>
            </a:r>
            <a:r>
              <a:rPr lang="en-US" sz="1400" dirty="0" smtClean="0">
                <a:solidFill>
                  <a:srgbClr val="0070C0"/>
                </a:solidFill>
              </a:rPr>
              <a:t>)</a:t>
            </a:r>
          </a:p>
          <a:p>
            <a:endParaRPr lang="en-US" sz="2800" dirty="0" smtClean="0"/>
          </a:p>
          <a:p>
            <a:r>
              <a:rPr lang="en-US" sz="2800" dirty="0" smtClean="0"/>
              <a:t>  </a:t>
            </a:r>
            <a:r>
              <a:rPr lang="en-US" sz="2800" dirty="0" smtClean="0"/>
              <a:t>Boron(B</a:t>
            </a:r>
            <a:r>
              <a:rPr lang="en-US" sz="2800" dirty="0" smtClean="0"/>
              <a:t>) is a rare nonmetallic element.  It is almost as hard as diamond, which is the hardest substance known.  How many atoms are in 0.500g of B</a:t>
            </a:r>
            <a:r>
              <a:rPr lang="en-US" sz="2800" dirty="0" smtClean="0"/>
              <a:t>?    </a:t>
            </a:r>
            <a:r>
              <a:rPr lang="en-US" sz="1400" dirty="0" smtClean="0">
                <a:solidFill>
                  <a:srgbClr val="0070C0"/>
                </a:solidFill>
              </a:rPr>
              <a:t>(2.79 x 1022 atom B)</a:t>
            </a:r>
            <a:endParaRPr lang="en-US" sz="2800" dirty="0" smtClean="0">
              <a:solidFill>
                <a:srgbClr val="0070C0"/>
              </a:solidFill>
            </a:endParaRPr>
          </a:p>
          <a:p>
            <a:endParaRPr lang="en-US" sz="2800" dirty="0" smtClean="0"/>
          </a:p>
          <a:p>
            <a:r>
              <a:rPr lang="en-US" sz="2800" dirty="0" smtClean="0"/>
              <a:t>Hydrogen </a:t>
            </a:r>
            <a:r>
              <a:rPr lang="en-US" sz="2800" dirty="0" smtClean="0"/>
              <a:t>peroxide, H</a:t>
            </a:r>
            <a:r>
              <a:rPr lang="en-US" sz="2800" baseline="-25000" dirty="0" smtClean="0"/>
              <a:t>2</a:t>
            </a:r>
            <a:r>
              <a:rPr lang="en-US" sz="2800" dirty="0" smtClean="0"/>
              <a:t>O</a:t>
            </a:r>
            <a:r>
              <a:rPr lang="en-US" sz="2800" baseline="-25000" dirty="0" smtClean="0"/>
              <a:t>2</a:t>
            </a:r>
            <a:r>
              <a:rPr lang="en-US" sz="2800" dirty="0" smtClean="0"/>
              <a:t>, is a colorless liquid.  A concentrated solution of it is used as a source as oxygen for rocket propellant fuels.  What is the mass of 0.909 mol of H</a:t>
            </a:r>
            <a:r>
              <a:rPr lang="en-US" sz="2800" baseline="-25000" dirty="0" smtClean="0"/>
              <a:t>2</a:t>
            </a:r>
            <a:r>
              <a:rPr lang="en-US" sz="2800" dirty="0" smtClean="0"/>
              <a:t>O</a:t>
            </a:r>
            <a:r>
              <a:rPr lang="en-US" sz="2800" baseline="-25000" dirty="0" smtClean="0"/>
              <a:t>2</a:t>
            </a:r>
            <a:r>
              <a:rPr lang="en-US" sz="2800" dirty="0" smtClean="0"/>
              <a:t>?   </a:t>
            </a:r>
            <a:r>
              <a:rPr lang="en-US" sz="1400" dirty="0" smtClean="0">
                <a:solidFill>
                  <a:srgbClr val="0070C0"/>
                </a:solidFill>
              </a:rPr>
              <a:t>(29.9 g H</a:t>
            </a:r>
            <a:r>
              <a:rPr lang="en-US" sz="1400" baseline="-25000" dirty="0" smtClean="0">
                <a:solidFill>
                  <a:srgbClr val="0070C0"/>
                </a:solidFill>
              </a:rPr>
              <a:t>2</a:t>
            </a:r>
            <a:r>
              <a:rPr lang="en-US" sz="1400" dirty="0" smtClean="0">
                <a:solidFill>
                  <a:srgbClr val="0070C0"/>
                </a:solidFill>
              </a:rPr>
              <a:t>O</a:t>
            </a:r>
            <a:r>
              <a:rPr lang="en-US" sz="1400" baseline="-25000" dirty="0" smtClean="0">
                <a:solidFill>
                  <a:srgbClr val="0070C0"/>
                </a:solidFill>
              </a:rPr>
              <a:t>2</a:t>
            </a:r>
            <a:r>
              <a:rPr lang="en-US" sz="1400" dirty="0" smtClean="0">
                <a:solidFill>
                  <a:srgbClr val="0070C0"/>
                </a:solidFill>
              </a:rPr>
              <a:t>)</a:t>
            </a:r>
            <a:endParaRPr lang="en-US" dirty="0" smtClean="0"/>
          </a:p>
          <a:p>
            <a:pPr eaLnBrk="1" hangingPunct="1"/>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28600" y="1600200"/>
            <a:ext cx="8686800" cy="4525963"/>
          </a:xfrm>
        </p:spPr>
        <p:txBody>
          <a:bodyPr/>
          <a:lstStyle/>
          <a:p>
            <a:pPr eaLnBrk="1" hangingPunct="1"/>
            <a:r>
              <a:rPr lang="en-US" sz="2800" dirty="0" smtClean="0"/>
              <a:t>The artificial sweetener </a:t>
            </a:r>
            <a:r>
              <a:rPr lang="en-US" sz="2800" dirty="0" err="1" smtClean="0"/>
              <a:t>Nutrasweet</a:t>
            </a:r>
            <a:r>
              <a:rPr lang="en-US" sz="2800" dirty="0" smtClean="0"/>
              <a:t> is the compound aspartame, with the molecular formula C</a:t>
            </a:r>
            <a:r>
              <a:rPr lang="en-US" sz="2800" baseline="-25000" dirty="0" smtClean="0"/>
              <a:t>14</a:t>
            </a:r>
            <a:r>
              <a:rPr lang="en-US" sz="2800" dirty="0" smtClean="0"/>
              <a:t>H</a:t>
            </a:r>
            <a:r>
              <a:rPr lang="en-US" sz="2800" baseline="-25000" dirty="0" smtClean="0"/>
              <a:t>18</a:t>
            </a:r>
            <a:r>
              <a:rPr lang="en-US" sz="2800" dirty="0" smtClean="0"/>
              <a:t>N</a:t>
            </a:r>
            <a:r>
              <a:rPr lang="en-US" sz="2800" baseline="-25000" dirty="0" smtClean="0"/>
              <a:t>2</a:t>
            </a:r>
            <a:r>
              <a:rPr lang="en-US" sz="2800" dirty="0" smtClean="0"/>
              <a:t>O</a:t>
            </a:r>
            <a:r>
              <a:rPr lang="en-US" sz="2800" baseline="-25000" dirty="0" smtClean="0"/>
              <a:t>5</a:t>
            </a:r>
            <a:r>
              <a:rPr lang="en-US" sz="2800" dirty="0" smtClean="0"/>
              <a:t>.  What is the molecular mass of aspartame</a:t>
            </a:r>
            <a:r>
              <a:rPr lang="en-US" sz="2800" dirty="0" smtClean="0"/>
              <a:t>?   </a:t>
            </a:r>
            <a:r>
              <a:rPr lang="en-US" sz="1400" dirty="0" smtClean="0">
                <a:solidFill>
                  <a:srgbClr val="0070C0"/>
                </a:solidFill>
              </a:rPr>
              <a:t>(294.30 </a:t>
            </a:r>
            <a:r>
              <a:rPr lang="en-US" sz="1400" dirty="0" err="1" smtClean="0">
                <a:solidFill>
                  <a:srgbClr val="0070C0"/>
                </a:solidFill>
              </a:rPr>
              <a:t>amu</a:t>
            </a:r>
            <a:r>
              <a:rPr lang="en-US" sz="1400" dirty="0" smtClean="0">
                <a:solidFill>
                  <a:srgbClr val="0070C0"/>
                </a:solidFill>
              </a:rPr>
              <a:t>)</a:t>
            </a:r>
            <a:endParaRPr lang="en-US" sz="1400" dirty="0" smtClean="0">
              <a:solidFill>
                <a:srgbClr val="0070C0"/>
              </a:solidFill>
            </a:endParaRPr>
          </a:p>
          <a:p>
            <a:pPr eaLnBrk="1" hangingPunct="1"/>
            <a:r>
              <a:rPr lang="en-US" sz="2800" dirty="0" smtClean="0"/>
              <a:t>What </a:t>
            </a:r>
            <a:r>
              <a:rPr lang="en-US" sz="2800" dirty="0" smtClean="0"/>
              <a:t>is the mass of 0.362 mol of aspartame</a:t>
            </a:r>
            <a:r>
              <a:rPr lang="en-US" sz="2800" dirty="0" smtClean="0"/>
              <a:t>?  </a:t>
            </a:r>
            <a:r>
              <a:rPr lang="en-US" sz="1400" dirty="0" smtClean="0">
                <a:solidFill>
                  <a:srgbClr val="0070C0"/>
                </a:solidFill>
              </a:rPr>
              <a:t>(107 g)</a:t>
            </a:r>
            <a:endParaRPr lang="en-US" sz="1400" dirty="0" smtClean="0">
              <a:solidFill>
                <a:srgbClr val="0070C0"/>
              </a:solidFill>
            </a:endParaRPr>
          </a:p>
          <a:p>
            <a:pPr eaLnBrk="1" hangingPunct="1"/>
            <a:r>
              <a:rPr lang="en-US" sz="2800" dirty="0" smtClean="0"/>
              <a:t>How many molecules of aspartame are there in 2.55 grams of aspartame</a:t>
            </a:r>
            <a:r>
              <a:rPr lang="en-US" sz="2800" dirty="0" smtClean="0"/>
              <a:t>?  </a:t>
            </a:r>
            <a:r>
              <a:rPr lang="en-US" sz="1400" dirty="0" smtClean="0">
                <a:solidFill>
                  <a:srgbClr val="0070C0"/>
                </a:solidFill>
              </a:rPr>
              <a:t>(5.22 x 10</a:t>
            </a:r>
            <a:r>
              <a:rPr lang="en-US" sz="1400" baseline="30000" dirty="0" smtClean="0">
                <a:solidFill>
                  <a:srgbClr val="0070C0"/>
                </a:solidFill>
              </a:rPr>
              <a:t>21</a:t>
            </a:r>
            <a:r>
              <a:rPr lang="en-US" sz="1400" dirty="0" smtClean="0">
                <a:solidFill>
                  <a:srgbClr val="0070C0"/>
                </a:solidFill>
              </a:rPr>
              <a:t> molecules) </a:t>
            </a:r>
            <a:endParaRPr lang="en-US" sz="1400" dirty="0" smtClean="0">
              <a:solidFill>
                <a:srgbClr val="0070C0"/>
              </a:solidFill>
            </a:endParaRPr>
          </a:p>
          <a:p>
            <a:pPr eaLnBrk="1" hangingPunct="1"/>
            <a:r>
              <a:rPr lang="en-US" sz="2800" dirty="0" smtClean="0"/>
              <a:t>How many atoms of oxygen are there in 2.55 grams of aspartame</a:t>
            </a:r>
            <a:r>
              <a:rPr lang="en-US" sz="2800" dirty="0" smtClean="0"/>
              <a:t>? </a:t>
            </a:r>
            <a:r>
              <a:rPr lang="en-US" sz="2800" dirty="0" smtClean="0"/>
              <a:t> </a:t>
            </a:r>
            <a:r>
              <a:rPr lang="en-US" sz="2800" dirty="0" smtClean="0"/>
              <a:t> </a:t>
            </a:r>
            <a:r>
              <a:rPr lang="en-US" sz="1400" dirty="0" smtClean="0">
                <a:solidFill>
                  <a:srgbClr val="0070C0"/>
                </a:solidFill>
              </a:rPr>
              <a:t>(2.61 x 10</a:t>
            </a:r>
            <a:r>
              <a:rPr lang="en-US" sz="1400" baseline="30000" dirty="0" smtClean="0">
                <a:solidFill>
                  <a:srgbClr val="0070C0"/>
                </a:solidFill>
              </a:rPr>
              <a:t>22</a:t>
            </a:r>
            <a:r>
              <a:rPr lang="en-US" sz="1400" dirty="0" smtClean="0">
                <a:solidFill>
                  <a:srgbClr val="0070C0"/>
                </a:solidFill>
              </a:rPr>
              <a:t> atom O)</a:t>
            </a:r>
            <a:endParaRPr lang="en-US" sz="1400" dirty="0" smtClean="0">
              <a:solidFill>
                <a:srgbClr val="0070C0"/>
              </a:solidFill>
            </a:endParaRPr>
          </a:p>
        </p:txBody>
      </p:sp>
      <p:sp>
        <p:nvSpPr>
          <p:cNvPr id="4" name="Rectangle 2"/>
          <p:cNvSpPr>
            <a:spLocks noGrp="1" noChangeArrowheads="1"/>
          </p:cNvSpPr>
          <p:nvPr>
            <p:ph type="title"/>
          </p:nvPr>
        </p:nvSpPr>
        <p:spPr/>
        <p:txBody>
          <a:bodyPr/>
          <a:lstStyle/>
          <a:p>
            <a:pPr eaLnBrk="1" hangingPunct="1"/>
            <a:r>
              <a:rPr lang="en-US" dirty="0" smtClean="0"/>
              <a:t>Additional mole practice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n-US" dirty="0" smtClean="0"/>
          </a:p>
        </p:txBody>
      </p:sp>
      <p:sp>
        <p:nvSpPr>
          <p:cNvPr id="38915" name="Rectangle 3"/>
          <p:cNvSpPr>
            <a:spLocks noGrp="1" noChangeArrowheads="1"/>
          </p:cNvSpPr>
          <p:nvPr>
            <p:ph type="body" idx="1"/>
          </p:nvPr>
        </p:nvSpPr>
        <p:spPr/>
        <p:txBody>
          <a:bodyPr/>
          <a:lstStyle/>
          <a:p>
            <a:pPr eaLnBrk="1" hangingPunct="1"/>
            <a:r>
              <a:rPr lang="en-US" dirty="0" smtClean="0"/>
              <a:t>Male silkworm moths are attracted to an organic sex attractant with a molecular mass of 238.  If 4.10 x 10</a:t>
            </a:r>
            <a:r>
              <a:rPr lang="en-US" baseline="30000" dirty="0" smtClean="0"/>
              <a:t>-6</a:t>
            </a:r>
            <a:r>
              <a:rPr lang="en-US" dirty="0" smtClean="0"/>
              <a:t> g of this attractant is released into a room, how many molecules of attractant are in the room</a:t>
            </a:r>
            <a:r>
              <a:rPr lang="en-US" dirty="0" smtClean="0"/>
              <a:t>?       </a:t>
            </a:r>
            <a:r>
              <a:rPr lang="en-US" sz="1200" dirty="0" smtClean="0">
                <a:solidFill>
                  <a:srgbClr val="0070C0"/>
                </a:solidFill>
              </a:rPr>
              <a:t>(1.04 x 10</a:t>
            </a:r>
            <a:r>
              <a:rPr lang="en-US" sz="1200" baseline="30000" dirty="0" smtClean="0">
                <a:solidFill>
                  <a:srgbClr val="0070C0"/>
                </a:solidFill>
              </a:rPr>
              <a:t>16</a:t>
            </a:r>
            <a:r>
              <a:rPr lang="en-US" sz="1200" dirty="0" smtClean="0">
                <a:solidFill>
                  <a:srgbClr val="0070C0"/>
                </a:solidFill>
              </a:rPr>
              <a:t> molecules)</a:t>
            </a:r>
            <a:endParaRPr lang="en-US" sz="1200" dirty="0" smtClean="0">
              <a:solidFill>
                <a:srgbClr val="0070C0"/>
              </a:solidFill>
            </a:endParaRPr>
          </a:p>
          <a:p>
            <a:pPr eaLnBrk="1" hangingPunct="1"/>
            <a:r>
              <a:rPr lang="en-US" dirty="0" smtClean="0"/>
              <a:t>How many atoms of carbon are present in 1.00 g of CH</a:t>
            </a:r>
            <a:r>
              <a:rPr lang="en-US" baseline="-25000" dirty="0" smtClean="0"/>
              <a:t>4</a:t>
            </a:r>
            <a:r>
              <a:rPr lang="en-US" dirty="0" smtClean="0"/>
              <a:t>O</a:t>
            </a:r>
            <a:r>
              <a:rPr lang="en-US" dirty="0" smtClean="0"/>
              <a:t>? </a:t>
            </a:r>
            <a:r>
              <a:rPr lang="en-US" sz="1200" dirty="0" smtClean="0">
                <a:solidFill>
                  <a:srgbClr val="0070C0"/>
                </a:solidFill>
              </a:rPr>
              <a:t>(</a:t>
            </a:r>
            <a:r>
              <a:rPr lang="en-US" sz="1200" dirty="0" smtClean="0">
                <a:solidFill>
                  <a:srgbClr val="0070C0"/>
                </a:solidFill>
              </a:rPr>
              <a:t>1.88 </a:t>
            </a:r>
            <a:r>
              <a:rPr lang="en-US" sz="1200" dirty="0" smtClean="0">
                <a:solidFill>
                  <a:srgbClr val="0070C0"/>
                </a:solidFill>
              </a:rPr>
              <a:t>x </a:t>
            </a:r>
            <a:r>
              <a:rPr lang="en-US" sz="1200" dirty="0" smtClean="0">
                <a:solidFill>
                  <a:srgbClr val="0070C0"/>
                </a:solidFill>
              </a:rPr>
              <a:t>10</a:t>
            </a:r>
            <a:r>
              <a:rPr lang="en-US" sz="1200" baseline="30000" dirty="0" smtClean="0">
                <a:solidFill>
                  <a:srgbClr val="0070C0"/>
                </a:solidFill>
              </a:rPr>
              <a:t>22</a:t>
            </a:r>
            <a:r>
              <a:rPr lang="en-US" sz="1200" dirty="0" smtClean="0">
                <a:solidFill>
                  <a:srgbClr val="0070C0"/>
                </a:solidFill>
              </a:rPr>
              <a:t> atoms C)</a:t>
            </a:r>
            <a:endParaRPr lang="en-US" sz="1200" dirty="0" smtClean="0"/>
          </a:p>
          <a:p>
            <a:pPr eaLnBrk="1" hangingPunct="1"/>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0"/>
            <a:ext cx="8229600" cy="6705600"/>
          </a:xfrm>
        </p:spPr>
        <p:txBody>
          <a:bodyPr/>
          <a:lstStyle/>
          <a:p>
            <a:pPr eaLnBrk="1" hangingPunct="1"/>
            <a:r>
              <a:rPr lang="en-US" dirty="0" smtClean="0"/>
              <a:t>How many moles of water contain </a:t>
            </a:r>
            <a:r>
              <a:rPr lang="en-US" dirty="0" smtClean="0"/>
              <a:t>        5.23 </a:t>
            </a:r>
            <a:r>
              <a:rPr lang="en-US" dirty="0" smtClean="0"/>
              <a:t>x 10</a:t>
            </a:r>
            <a:r>
              <a:rPr lang="en-US" baseline="30000" dirty="0" smtClean="0"/>
              <a:t>24</a:t>
            </a:r>
            <a:r>
              <a:rPr lang="en-US" dirty="0" smtClean="0"/>
              <a:t> molecules of water</a:t>
            </a:r>
            <a:r>
              <a:rPr lang="en-US" dirty="0" smtClean="0"/>
              <a:t>?    </a:t>
            </a:r>
            <a:r>
              <a:rPr lang="en-US" sz="1400" dirty="0" smtClean="0">
                <a:solidFill>
                  <a:srgbClr val="0070C0"/>
                </a:solidFill>
              </a:rPr>
              <a:t>(8.68 mol water)</a:t>
            </a:r>
            <a:endParaRPr lang="en-US" sz="1400" dirty="0" smtClean="0">
              <a:solidFill>
                <a:srgbClr val="0070C0"/>
              </a:solidFill>
            </a:endParaRPr>
          </a:p>
          <a:p>
            <a:pPr eaLnBrk="1" hangingPunct="1"/>
            <a:endParaRPr lang="en-US" dirty="0" smtClean="0"/>
          </a:p>
          <a:p>
            <a:pPr eaLnBrk="1" hangingPunct="1"/>
            <a:r>
              <a:rPr lang="en-US" dirty="0" smtClean="0"/>
              <a:t>Aluminum (Al) is the third most abundant element in the earth’s crust.  It is used in transmission lines, aircraft, and beverage cans.  What is the mass in grams of 1.000 x 10</a:t>
            </a:r>
            <a:r>
              <a:rPr lang="en-US" baseline="30000" dirty="0" smtClean="0"/>
              <a:t>12</a:t>
            </a:r>
            <a:r>
              <a:rPr lang="en-US" dirty="0" smtClean="0"/>
              <a:t> (one trillion) Al atoms</a:t>
            </a:r>
            <a:r>
              <a:rPr lang="en-US" dirty="0" smtClean="0"/>
              <a:t>?  </a:t>
            </a:r>
            <a:r>
              <a:rPr lang="en-US" sz="1400" dirty="0" smtClean="0">
                <a:solidFill>
                  <a:srgbClr val="0070C0"/>
                </a:solidFill>
              </a:rPr>
              <a:t>(4.48 x 10</a:t>
            </a:r>
            <a:r>
              <a:rPr lang="en-US" sz="1400" baseline="30000" dirty="0" smtClean="0">
                <a:solidFill>
                  <a:srgbClr val="0070C0"/>
                </a:solidFill>
              </a:rPr>
              <a:t>-11</a:t>
            </a:r>
            <a:r>
              <a:rPr lang="en-US" sz="1400" dirty="0" smtClean="0">
                <a:solidFill>
                  <a:srgbClr val="0070C0"/>
                </a:solidFill>
              </a:rPr>
              <a:t> g Al)</a:t>
            </a:r>
          </a:p>
          <a:p>
            <a:pPr eaLnBrk="1" hangingPunct="1"/>
            <a:endParaRPr lang="en-US" dirty="0" smtClean="0"/>
          </a:p>
          <a:p>
            <a:pPr eaLnBrk="1" hangingPunct="1"/>
            <a:r>
              <a:rPr lang="en-US" dirty="0" smtClean="0"/>
              <a:t>How many moles of nitrogen are in a sample of </a:t>
            </a:r>
            <a:r>
              <a:rPr lang="en-US" dirty="0" err="1" smtClean="0"/>
              <a:t>oxalamide</a:t>
            </a:r>
            <a:r>
              <a:rPr lang="en-US" dirty="0" smtClean="0"/>
              <a:t> (C</a:t>
            </a:r>
            <a:r>
              <a:rPr lang="en-US" baseline="-25000" dirty="0" smtClean="0"/>
              <a:t>2</a:t>
            </a:r>
            <a:r>
              <a:rPr lang="en-US" dirty="0" smtClean="0"/>
              <a:t>H</a:t>
            </a:r>
            <a:r>
              <a:rPr lang="en-US" baseline="-25000" dirty="0" smtClean="0"/>
              <a:t>4</a:t>
            </a:r>
            <a:r>
              <a:rPr lang="en-US" dirty="0" smtClean="0"/>
              <a:t>N</a:t>
            </a:r>
            <a:r>
              <a:rPr lang="en-US" baseline="-25000" dirty="0" smtClean="0"/>
              <a:t>2</a:t>
            </a:r>
            <a:r>
              <a:rPr lang="en-US" dirty="0" smtClean="0"/>
              <a:t>O</a:t>
            </a:r>
            <a:r>
              <a:rPr lang="en-US" baseline="-25000" dirty="0" smtClean="0"/>
              <a:t>2</a:t>
            </a:r>
            <a:r>
              <a:rPr lang="en-US" dirty="0" smtClean="0"/>
              <a:t>) that contains 6.4 moles of hydrogen</a:t>
            </a:r>
            <a:r>
              <a:rPr lang="en-US" dirty="0" smtClean="0"/>
              <a:t>?  </a:t>
            </a:r>
            <a:r>
              <a:rPr lang="en-US" sz="1400" dirty="0" smtClean="0">
                <a:solidFill>
                  <a:srgbClr val="0070C0"/>
                </a:solidFill>
              </a:rPr>
              <a:t>(3.2 mol N</a:t>
            </a:r>
            <a:r>
              <a:rPr lang="en-US" sz="1400" baseline="-25000" dirty="0" smtClean="0">
                <a:solidFill>
                  <a:srgbClr val="0070C0"/>
                </a:solidFill>
              </a:rPr>
              <a:t>2</a:t>
            </a:r>
            <a:r>
              <a:rPr lang="en-US" sz="1400" dirty="0" smtClean="0">
                <a:solidFill>
                  <a:srgbClr val="0070C0"/>
                </a:solidFill>
              </a:rPr>
              <a:t>)</a:t>
            </a:r>
            <a:endParaRPr lang="en-US" sz="1400" dirty="0" smtClean="0">
              <a:solidFill>
                <a:srgbClr val="0070C0"/>
              </a:solidFill>
            </a:endParaRPr>
          </a:p>
          <a:p>
            <a:pPr eaLnBrk="1" hangingPunct="1"/>
            <a:endParaRPr lang="en-US" dirty="0" smtClean="0"/>
          </a:p>
          <a:p>
            <a:pPr eaLnBrk="1" hangingPunct="1"/>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762000" y="685800"/>
            <a:ext cx="7772400" cy="3657600"/>
          </a:xfrm>
        </p:spPr>
        <p:txBody>
          <a:bodyPr/>
          <a:lstStyle/>
          <a:p>
            <a:pPr eaLnBrk="1" hangingPunct="1"/>
            <a:r>
              <a:rPr lang="en-US" dirty="0" err="1" smtClean="0"/>
              <a:t>Adipic</a:t>
            </a:r>
            <a:r>
              <a:rPr lang="en-US" dirty="0" smtClean="0"/>
              <a:t> acid is used in the manufacture of nylon.  The composition of the acid is 49.3% C, 6.9% H, and 43.8% O (by mass), and the molecular weight is 146 </a:t>
            </a:r>
            <a:r>
              <a:rPr lang="en-US" dirty="0" err="1" smtClean="0"/>
              <a:t>amu</a:t>
            </a:r>
            <a:r>
              <a:rPr lang="en-US" dirty="0" smtClean="0"/>
              <a:t>.  What is the molecular formula</a:t>
            </a:r>
            <a:r>
              <a:rPr lang="en-US" dirty="0" smtClean="0"/>
              <a:t>?</a:t>
            </a:r>
          </a:p>
          <a:p>
            <a:pPr eaLnBrk="1" hangingPunct="1"/>
            <a:endParaRPr lang="en-US" dirty="0" smtClean="0"/>
          </a:p>
          <a:p>
            <a:pPr eaLnBrk="1" hangingPunct="1"/>
            <a:r>
              <a:rPr lang="en-US" sz="1400" dirty="0" smtClean="0">
                <a:solidFill>
                  <a:srgbClr val="0070C0"/>
                </a:solidFill>
              </a:rPr>
              <a:t>Empirical formula  (C</a:t>
            </a:r>
            <a:r>
              <a:rPr lang="en-US" sz="1400" baseline="-25000" dirty="0" smtClean="0">
                <a:solidFill>
                  <a:srgbClr val="0070C0"/>
                </a:solidFill>
              </a:rPr>
              <a:t>3</a:t>
            </a:r>
            <a:r>
              <a:rPr lang="en-US" sz="1400" dirty="0" smtClean="0">
                <a:solidFill>
                  <a:srgbClr val="0070C0"/>
                </a:solidFill>
              </a:rPr>
              <a:t>H</a:t>
            </a:r>
            <a:r>
              <a:rPr lang="en-US" sz="1400" baseline="-25000" dirty="0" smtClean="0">
                <a:solidFill>
                  <a:srgbClr val="0070C0"/>
                </a:solidFill>
              </a:rPr>
              <a:t>5</a:t>
            </a:r>
            <a:r>
              <a:rPr lang="en-US" sz="1400" dirty="0" smtClean="0">
                <a:solidFill>
                  <a:srgbClr val="0070C0"/>
                </a:solidFill>
              </a:rPr>
              <a:t>O</a:t>
            </a:r>
            <a:r>
              <a:rPr lang="en-US" sz="1400" baseline="-25000" dirty="0" smtClean="0">
                <a:solidFill>
                  <a:srgbClr val="0070C0"/>
                </a:solidFill>
              </a:rPr>
              <a:t>2</a:t>
            </a:r>
            <a:r>
              <a:rPr lang="en-US" sz="1400" dirty="0" smtClean="0">
                <a:solidFill>
                  <a:srgbClr val="0070C0"/>
                </a:solidFill>
              </a:rPr>
              <a:t>)</a:t>
            </a:r>
          </a:p>
          <a:p>
            <a:pPr eaLnBrk="1" hangingPunct="1"/>
            <a:r>
              <a:rPr lang="en-US" sz="1400" dirty="0" smtClean="0">
                <a:solidFill>
                  <a:srgbClr val="0070C0"/>
                </a:solidFill>
              </a:rPr>
              <a:t>Molecular formula (C</a:t>
            </a:r>
            <a:r>
              <a:rPr lang="en-US" sz="1400" baseline="-25000" dirty="0" smtClean="0">
                <a:solidFill>
                  <a:srgbClr val="0070C0"/>
                </a:solidFill>
              </a:rPr>
              <a:t>6</a:t>
            </a:r>
            <a:r>
              <a:rPr lang="en-US" sz="1400" dirty="0" smtClean="0">
                <a:solidFill>
                  <a:srgbClr val="0070C0"/>
                </a:solidFill>
              </a:rPr>
              <a:t>H</a:t>
            </a:r>
            <a:r>
              <a:rPr lang="en-US" sz="1400" baseline="-25000" dirty="0" smtClean="0">
                <a:solidFill>
                  <a:srgbClr val="0070C0"/>
                </a:solidFill>
              </a:rPr>
              <a:t>10</a:t>
            </a:r>
            <a:r>
              <a:rPr lang="en-US" sz="1400" dirty="0" smtClean="0">
                <a:solidFill>
                  <a:srgbClr val="0070C0"/>
                </a:solidFill>
              </a:rPr>
              <a:t>O</a:t>
            </a:r>
            <a:r>
              <a:rPr lang="en-US" sz="1400" baseline="-25000" dirty="0" smtClean="0">
                <a:solidFill>
                  <a:srgbClr val="0070C0"/>
                </a:solidFill>
              </a:rPr>
              <a:t>4</a:t>
            </a:r>
            <a:r>
              <a:rPr lang="en-US" sz="1400" dirty="0" smtClean="0">
                <a:solidFill>
                  <a:srgbClr val="0070C0"/>
                </a:solidFill>
              </a:rPr>
              <a:t>)</a:t>
            </a:r>
            <a:endParaRPr lang="en-US" sz="1400" dirty="0" smtClean="0">
              <a:solidFill>
                <a:srgbClr val="0070C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en-US" smtClean="0"/>
          </a:p>
        </p:txBody>
      </p:sp>
      <p:sp>
        <p:nvSpPr>
          <p:cNvPr id="41987" name="Rectangle 3"/>
          <p:cNvSpPr>
            <a:spLocks noGrp="1" noChangeArrowheads="1"/>
          </p:cNvSpPr>
          <p:nvPr>
            <p:ph type="body" idx="1"/>
          </p:nvPr>
        </p:nvSpPr>
        <p:spPr>
          <a:xfrm>
            <a:off x="609600" y="1600200"/>
            <a:ext cx="7848600" cy="4525963"/>
          </a:xfrm>
        </p:spPr>
        <p:txBody>
          <a:bodyPr/>
          <a:lstStyle/>
          <a:p>
            <a:pPr eaLnBrk="1" hangingPunct="1"/>
            <a:r>
              <a:rPr lang="en-US" dirty="0" smtClean="0"/>
              <a:t>What is the empirical formula for ibuprofen, a headache remedy?  Ibuprofen contains 75.69% C, 15.51% O and 8.80% H</a:t>
            </a:r>
            <a:r>
              <a:rPr lang="en-US" dirty="0" smtClean="0"/>
              <a:t>.</a:t>
            </a:r>
          </a:p>
          <a:p>
            <a:pPr eaLnBrk="1" hangingPunct="1"/>
            <a:endParaRPr lang="en-US" dirty="0" smtClean="0"/>
          </a:p>
          <a:p>
            <a:pPr eaLnBrk="1" hangingPunct="1"/>
            <a:endParaRPr lang="en-US" dirty="0" smtClean="0"/>
          </a:p>
          <a:p>
            <a:pPr eaLnBrk="1" hangingPunct="1"/>
            <a:r>
              <a:rPr lang="en-US" sz="1400" dirty="0" smtClean="0">
                <a:solidFill>
                  <a:srgbClr val="0070C0"/>
                </a:solidFill>
              </a:rPr>
              <a:t>(C</a:t>
            </a:r>
            <a:r>
              <a:rPr lang="en-US" sz="1400" baseline="-25000" dirty="0" smtClean="0">
                <a:solidFill>
                  <a:srgbClr val="0070C0"/>
                </a:solidFill>
              </a:rPr>
              <a:t>13</a:t>
            </a:r>
            <a:r>
              <a:rPr lang="en-US" sz="1400" dirty="0" smtClean="0">
                <a:solidFill>
                  <a:srgbClr val="0070C0"/>
                </a:solidFill>
              </a:rPr>
              <a:t>H</a:t>
            </a:r>
            <a:r>
              <a:rPr lang="en-US" sz="1400" baseline="-25000" dirty="0" smtClean="0">
                <a:solidFill>
                  <a:srgbClr val="0070C0"/>
                </a:solidFill>
              </a:rPr>
              <a:t>18</a:t>
            </a:r>
            <a:r>
              <a:rPr lang="en-US" sz="1400" dirty="0" smtClean="0">
                <a:solidFill>
                  <a:srgbClr val="0070C0"/>
                </a:solidFill>
              </a:rPr>
              <a:t>O</a:t>
            </a:r>
            <a:r>
              <a:rPr lang="en-US" sz="1400" baseline="-25000" dirty="0" smtClean="0">
                <a:solidFill>
                  <a:srgbClr val="0070C0"/>
                </a:solidFill>
              </a:rPr>
              <a:t>2</a:t>
            </a:r>
            <a:r>
              <a:rPr lang="en-US" sz="1400" dirty="0" smtClean="0">
                <a:solidFill>
                  <a:srgbClr val="0070C0"/>
                </a:solidFill>
              </a:rPr>
              <a:t>)</a:t>
            </a:r>
            <a:endParaRPr lang="en-US" sz="1400" dirty="0" smtClean="0">
              <a:solidFill>
                <a:srgbClr val="0070C0"/>
              </a:solidFill>
            </a:endParaRPr>
          </a:p>
          <a:p>
            <a:pPr eaLnBrk="1" hangingPunct="1"/>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838200" y="762000"/>
            <a:ext cx="7772400" cy="5562600"/>
          </a:xfrm>
        </p:spPr>
        <p:txBody>
          <a:bodyPr/>
          <a:lstStyle/>
          <a:p>
            <a:pPr eaLnBrk="1" hangingPunct="1"/>
            <a:r>
              <a:rPr lang="en-US" dirty="0" smtClean="0"/>
              <a:t>Phenol, commonly known as carbolic acid, was used by Joseph Lister as an antiseptic for surgery in 1865.  Its principal use today is in the manufacture of </a:t>
            </a:r>
            <a:r>
              <a:rPr lang="en-US" dirty="0" err="1" smtClean="0"/>
              <a:t>phenolic</a:t>
            </a:r>
            <a:r>
              <a:rPr lang="en-US" dirty="0" smtClean="0"/>
              <a:t> resins and plastics.  Combustion of 5.23 g of phenol yields </a:t>
            </a:r>
            <a:r>
              <a:rPr lang="en-US" dirty="0" smtClean="0"/>
              <a:t>14.7 </a:t>
            </a:r>
            <a:r>
              <a:rPr lang="en-US" dirty="0" smtClean="0"/>
              <a:t>g CO</a:t>
            </a:r>
            <a:r>
              <a:rPr lang="en-US" baseline="-25000" dirty="0" smtClean="0"/>
              <a:t>2</a:t>
            </a:r>
            <a:r>
              <a:rPr lang="en-US" dirty="0" smtClean="0"/>
              <a:t> and 3.01 g H</a:t>
            </a:r>
            <a:r>
              <a:rPr lang="en-US" baseline="-25000" dirty="0" smtClean="0"/>
              <a:t>2</a:t>
            </a:r>
            <a:r>
              <a:rPr lang="en-US" dirty="0" smtClean="0"/>
              <a:t>O.  Phenol contains only C, H, and O.  What is the empirical formula of phenol</a:t>
            </a:r>
            <a:r>
              <a:rPr lang="en-US" dirty="0" smtClean="0"/>
              <a:t>?</a:t>
            </a:r>
          </a:p>
          <a:p>
            <a:pPr eaLnBrk="1" hangingPunct="1"/>
            <a:endParaRPr lang="en-US" dirty="0" smtClean="0"/>
          </a:p>
          <a:p>
            <a:pPr eaLnBrk="1" hangingPunct="1"/>
            <a:r>
              <a:rPr lang="en-US" sz="1400" dirty="0" smtClean="0">
                <a:solidFill>
                  <a:srgbClr val="0070C0"/>
                </a:solidFill>
              </a:rPr>
              <a:t>(76.5% C, 6.44% H, 17.1% O,    C</a:t>
            </a:r>
            <a:r>
              <a:rPr lang="en-US" sz="1400" baseline="-25000" dirty="0" smtClean="0">
                <a:solidFill>
                  <a:srgbClr val="0070C0"/>
                </a:solidFill>
              </a:rPr>
              <a:t>6</a:t>
            </a:r>
            <a:r>
              <a:rPr lang="en-US" sz="1400" dirty="0" smtClean="0">
                <a:solidFill>
                  <a:srgbClr val="0070C0"/>
                </a:solidFill>
              </a:rPr>
              <a:t>H</a:t>
            </a:r>
            <a:r>
              <a:rPr lang="en-US" sz="1400" baseline="-25000" dirty="0" smtClean="0">
                <a:solidFill>
                  <a:srgbClr val="0070C0"/>
                </a:solidFill>
              </a:rPr>
              <a:t>6</a:t>
            </a:r>
            <a:r>
              <a:rPr lang="en-US" sz="1400" dirty="0" smtClean="0">
                <a:solidFill>
                  <a:srgbClr val="0070C0"/>
                </a:solidFill>
              </a:rPr>
              <a:t>O)</a:t>
            </a:r>
            <a:r>
              <a:rPr lang="en-US" sz="1400" dirty="0" smtClean="0">
                <a:solidFill>
                  <a:srgbClr val="0070C0"/>
                </a:solidFill>
              </a:rPr>
              <a:t> </a:t>
            </a:r>
            <a:endParaRPr lang="en-US" sz="1400" dirty="0" smtClean="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Mole</a:t>
            </a:r>
          </a:p>
        </p:txBody>
      </p:sp>
      <p:sp>
        <p:nvSpPr>
          <p:cNvPr id="5123" name="Rectangle 3"/>
          <p:cNvSpPr>
            <a:spLocks noGrp="1" noChangeArrowheads="1"/>
          </p:cNvSpPr>
          <p:nvPr>
            <p:ph type="body" idx="1"/>
          </p:nvPr>
        </p:nvSpPr>
        <p:spPr>
          <a:xfrm>
            <a:off x="457200" y="1600200"/>
            <a:ext cx="8229600" cy="2971800"/>
          </a:xfrm>
        </p:spPr>
        <p:txBody>
          <a:bodyPr/>
          <a:lstStyle/>
          <a:p>
            <a:pPr eaLnBrk="1" hangingPunct="1"/>
            <a:r>
              <a:rPr lang="en-US" smtClean="0"/>
              <a:t>The number of particles in the atomic mass in grams of an element (molecular mass for a compound)</a:t>
            </a:r>
          </a:p>
          <a:p>
            <a:pPr eaLnBrk="1" hangingPunct="1"/>
            <a:endParaRPr lang="en-US" smtClean="0"/>
          </a:p>
          <a:p>
            <a:pPr eaLnBrk="1" hangingPunct="1"/>
            <a:r>
              <a:rPr lang="en-US" smtClean="0"/>
              <a:t>6.022 x 10</a:t>
            </a:r>
            <a:r>
              <a:rPr lang="en-US" baseline="30000" smtClean="0"/>
              <a:t>23</a:t>
            </a:r>
            <a:r>
              <a:rPr lang="en-US" smtClean="0"/>
              <a:t> particles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533400" y="609600"/>
            <a:ext cx="8229600" cy="5486400"/>
          </a:xfrm>
        </p:spPr>
        <p:txBody>
          <a:bodyPr/>
          <a:lstStyle/>
          <a:p>
            <a:pPr eaLnBrk="1" hangingPunct="1"/>
            <a:r>
              <a:rPr lang="en-US" sz="2800" smtClean="0"/>
              <a:t>An orange truck contains 5 dozen oranges, how many oranges are in the truck?</a:t>
            </a:r>
          </a:p>
          <a:p>
            <a:pPr eaLnBrk="1" hangingPunct="1"/>
            <a:endParaRPr lang="en-US" sz="2800" smtClean="0"/>
          </a:p>
          <a:p>
            <a:pPr eaLnBrk="1" hangingPunct="1"/>
            <a:r>
              <a:rPr lang="en-US" sz="2800" smtClean="0"/>
              <a:t>A sand truck contains 5 moles of sand, how grains of sand are in the truck?</a:t>
            </a:r>
          </a:p>
          <a:p>
            <a:pPr eaLnBrk="1" hangingPunct="1"/>
            <a:endParaRPr lang="en-US" sz="2800" smtClean="0"/>
          </a:p>
          <a:p>
            <a:pPr eaLnBrk="1" hangingPunct="1"/>
            <a:r>
              <a:rPr lang="en-US" sz="2800" smtClean="0"/>
              <a:t>An orange truck contains 5.62 x 10</a:t>
            </a:r>
            <a:r>
              <a:rPr lang="en-US" sz="2800" baseline="30000" smtClean="0"/>
              <a:t>7</a:t>
            </a:r>
            <a:r>
              <a:rPr lang="en-US" sz="2800" smtClean="0"/>
              <a:t> oranges.  How many moles of oranges are in the truck?</a:t>
            </a:r>
          </a:p>
          <a:p>
            <a:pPr eaLnBrk="1" hangingPunct="1"/>
            <a:endParaRPr lang="en-US" sz="2800" smtClean="0"/>
          </a:p>
          <a:p>
            <a:pPr eaLnBrk="1" hangingPunct="1"/>
            <a:r>
              <a:rPr lang="en-US" sz="2800" smtClean="0"/>
              <a:t>A bug truck contains 5 moles of spiders.  How many moles of spider legs are in the truck?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FG06_02-08e"/>
          <p:cNvPicPr>
            <a:picLocks noChangeAspect="1" noChangeArrowheads="1"/>
          </p:cNvPicPr>
          <p:nvPr/>
        </p:nvPicPr>
        <p:blipFill>
          <a:blip r:embed="rId3" cstate="print"/>
          <a:srcRect/>
          <a:stretch>
            <a:fillRect/>
          </a:stretch>
        </p:blipFill>
        <p:spPr bwMode="auto">
          <a:xfrm>
            <a:off x="0" y="0"/>
            <a:ext cx="9144000" cy="605631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p:txBody>
          <a:bodyPr/>
          <a:lstStyle/>
          <a:p>
            <a:pPr eaLnBrk="1" hangingPunct="1"/>
            <a:endParaRPr lang="en-US" smtClean="0"/>
          </a:p>
        </p:txBody>
      </p:sp>
      <p:pic>
        <p:nvPicPr>
          <p:cNvPr id="8195" name="Picture 5" descr="fg09_01-03UN"/>
          <p:cNvPicPr>
            <a:picLocks noGrp="1" noChangeAspect="1" noChangeArrowheads="1"/>
          </p:cNvPicPr>
          <p:nvPr>
            <p:ph idx="1"/>
          </p:nvPr>
        </p:nvPicPr>
        <p:blipFill>
          <a:blip r:embed="rId2" cstate="print"/>
          <a:srcRect/>
          <a:stretch>
            <a:fillRect/>
          </a:stretch>
        </p:blipFill>
        <p:spPr>
          <a:xfrm>
            <a:off x="1190625" y="1600200"/>
            <a:ext cx="6762750" cy="4525963"/>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81000" y="609600"/>
            <a:ext cx="8229600" cy="5135563"/>
          </a:xfrm>
        </p:spPr>
        <p:txBody>
          <a:bodyPr/>
          <a:lstStyle/>
          <a:p>
            <a:pPr eaLnBrk="1" hangingPunct="1"/>
            <a:r>
              <a:rPr lang="en-US" smtClean="0"/>
              <a:t>How many atoms of platinum are in 4.21 mol of platinum?</a:t>
            </a:r>
          </a:p>
          <a:p>
            <a:pPr eaLnBrk="1" hangingPunct="1"/>
            <a:endParaRPr lang="en-US" smtClean="0"/>
          </a:p>
          <a:p>
            <a:pPr eaLnBrk="1" hangingPunct="1"/>
            <a:r>
              <a:rPr lang="en-US" smtClean="0"/>
              <a:t>How many molecules of methane (CH</a:t>
            </a:r>
            <a:r>
              <a:rPr lang="en-US" baseline="-25000" smtClean="0"/>
              <a:t>4</a:t>
            </a:r>
            <a:r>
              <a:rPr lang="en-US" smtClean="0"/>
              <a:t>) are in 0.286 mol of methane?</a:t>
            </a:r>
          </a:p>
          <a:p>
            <a:pPr eaLnBrk="1" hangingPunct="1"/>
            <a:endParaRPr lang="en-US" smtClean="0"/>
          </a:p>
          <a:p>
            <a:pPr eaLnBrk="1" hangingPunct="1"/>
            <a:r>
              <a:rPr lang="en-US" smtClean="0"/>
              <a:t>How many formula units of potassium bromide are in 0.50 mol of potassium bromide?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3"/>
          <p:cNvSpPr>
            <a:spLocks noGrp="1" noChangeArrowheads="1"/>
          </p:cNvSpPr>
          <p:nvPr>
            <p:ph type="body" idx="1"/>
          </p:nvPr>
        </p:nvSpPr>
        <p:spPr/>
        <p:txBody>
          <a:bodyPr/>
          <a:lstStyle/>
          <a:p>
            <a:pPr eaLnBrk="1" hangingPunct="1"/>
            <a:r>
              <a:rPr lang="en-US" smtClean="0"/>
              <a:t>Molecule  - The simplest representative particle in a compound composed of nonmetals</a:t>
            </a:r>
          </a:p>
          <a:p>
            <a:pPr eaLnBrk="1" hangingPunct="1"/>
            <a:r>
              <a:rPr lang="en-US" smtClean="0"/>
              <a:t>Formula unit - The simplest representative particle in a compound composed of ions.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TotalTime>
  <Words>1754</Words>
  <Application>Microsoft Office PowerPoint</Application>
  <PresentationFormat>On-screen Show (4:3)</PresentationFormat>
  <Paragraphs>197</Paragraphs>
  <Slides>39</Slides>
  <Notes>28</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Quantitative Composition of Compounds</vt:lpstr>
      <vt:lpstr>Avogadro’s Number</vt:lpstr>
      <vt:lpstr>Slide 3</vt:lpstr>
      <vt:lpstr>Mole</vt:lpstr>
      <vt:lpstr>Slide 5</vt:lpstr>
      <vt:lpstr>Slide 6</vt:lpstr>
      <vt:lpstr>Slide 7</vt:lpstr>
      <vt:lpstr>Slide 8</vt:lpstr>
      <vt:lpstr>Slide 9</vt:lpstr>
      <vt:lpstr>Slide 10</vt:lpstr>
      <vt:lpstr>Slide 11</vt:lpstr>
      <vt:lpstr>Calculating molecular (formula) masses</vt:lpstr>
      <vt:lpstr>Slide 13</vt:lpstr>
      <vt:lpstr>Slide 14</vt:lpstr>
      <vt:lpstr>Lead(II)chromate, PbCrO4, is a yellow pigment used in paint known as chrome yellow.</vt:lpstr>
      <vt:lpstr>Slide 16</vt:lpstr>
      <vt:lpstr>For glucose (C6H12O6) calculate</vt:lpstr>
      <vt:lpstr>Slide 18</vt:lpstr>
      <vt:lpstr>Slide 19</vt:lpstr>
      <vt:lpstr>Slide 20</vt:lpstr>
      <vt:lpstr>Empirical Formula</vt:lpstr>
      <vt:lpstr>Slide 22</vt:lpstr>
      <vt:lpstr>Slide 23</vt:lpstr>
      <vt:lpstr>Empirical Formula from % Composition</vt:lpstr>
      <vt:lpstr>Slide 25</vt:lpstr>
      <vt:lpstr>Slide 26</vt:lpstr>
      <vt:lpstr>Converting Empirical Formulas to Molecular Formulas</vt:lpstr>
      <vt:lpstr>Converting Empirical Formulas to Molecular Formulas</vt:lpstr>
      <vt:lpstr>Slide 29</vt:lpstr>
      <vt:lpstr>Slide 30</vt:lpstr>
      <vt:lpstr>Additional mole practice</vt:lpstr>
      <vt:lpstr>Additional mole practice</vt:lpstr>
      <vt:lpstr>Slide 33</vt:lpstr>
      <vt:lpstr>Additional mole practice</vt:lpstr>
      <vt:lpstr>Slide 35</vt:lpstr>
      <vt:lpstr>Slide 36</vt:lpstr>
      <vt:lpstr>Slide 37</vt:lpstr>
      <vt:lpstr>Slide 38</vt:lpstr>
      <vt:lpstr>Slide 39</vt:lpstr>
    </vt:vector>
  </TitlesOfParts>
  <Company>GCCCD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Formula Problems</dc:title>
  <dc:creator>GCCCD User</dc:creator>
  <cp:lastModifiedBy>Cary Willard</cp:lastModifiedBy>
  <cp:revision>38</cp:revision>
  <dcterms:created xsi:type="dcterms:W3CDTF">2002-10-01T18:23:38Z</dcterms:created>
  <dcterms:modified xsi:type="dcterms:W3CDTF">2013-01-07T23:20:48Z</dcterms:modified>
</cp:coreProperties>
</file>